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383" r:id="rId4"/>
    <p:sldId id="269" r:id="rId5"/>
    <p:sldId id="386" r:id="rId6"/>
    <p:sldId id="387" r:id="rId7"/>
    <p:sldId id="388" r:id="rId8"/>
    <p:sldId id="355" r:id="rId9"/>
    <p:sldId id="371" r:id="rId10"/>
    <p:sldId id="356" r:id="rId11"/>
    <p:sldId id="358" r:id="rId12"/>
    <p:sldId id="372" r:id="rId13"/>
    <p:sldId id="373" r:id="rId14"/>
    <p:sldId id="374" r:id="rId15"/>
    <p:sldId id="375" r:id="rId16"/>
    <p:sldId id="379" r:id="rId17"/>
    <p:sldId id="377" r:id="rId18"/>
    <p:sldId id="381" r:id="rId19"/>
    <p:sldId id="376" r:id="rId20"/>
    <p:sldId id="380" r:id="rId21"/>
    <p:sldId id="389" r:id="rId22"/>
    <p:sldId id="390" r:id="rId23"/>
    <p:sldId id="364" r:id="rId24"/>
    <p:sldId id="385" r:id="rId25"/>
    <p:sldId id="359" r:id="rId26"/>
    <p:sldId id="36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3A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337" autoAdjust="0"/>
  </p:normalViewPr>
  <p:slideViewPr>
    <p:cSldViewPr snapToGrid="0">
      <p:cViewPr varScale="1">
        <p:scale>
          <a:sx n="57" d="100"/>
          <a:sy n="57" d="100"/>
        </p:scale>
        <p:origin x="101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46AD4-D34C-458E-9A4B-9A46236A69D9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879B7-98D1-49F8-892A-97F25149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17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879B7-98D1-49F8-892A-97F25149D7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9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FindMe/ FPT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FD8B9-163A-434E-9B5F-E40F25E6CF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23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FindMe/ FPT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FD8B9-163A-434E-9B5F-E40F25E6CF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78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FindMe/ FPT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FD8B9-163A-434E-9B5F-E40F25E6CF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52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FindMe/ FPT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FD8B9-163A-434E-9B5F-E40F25E6CF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4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FindMe/ FPT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FD8B9-163A-434E-9B5F-E40F25E6CF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68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FindMe/ FPT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FD8B9-163A-434E-9B5F-E40F25E6CF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01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FindMe/ FPT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FD8B9-163A-434E-9B5F-E40F25E6CF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46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FindMe/ FPT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FD8B9-163A-434E-9B5F-E40F25E6CF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94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FindMe/ FPT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FD8B9-163A-434E-9B5F-E40F25E6CF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29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FindMe/ FPT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FD8B9-163A-434E-9B5F-E40F25E6CF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86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879B7-98D1-49F8-892A-97F25149D7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44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FindMe/ FPT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FD8B9-163A-434E-9B5F-E40F25E6CF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3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FindMe/ FPT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FD8B9-163A-434E-9B5F-E40F25E6CF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78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879B7-98D1-49F8-892A-97F25149D7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41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FindMe/ FPT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FD8B9-163A-434E-9B5F-E40F25E6CF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35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FindMe/ FPT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FD8B9-163A-434E-9B5F-E40F25E6CF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15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FindMe/ FPT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FD8B9-163A-434E-9B5F-E40F25E6CF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45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FindMe/ FPT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FD8B9-163A-434E-9B5F-E40F25E6CF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56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FindMe/ FPT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FD8B9-163A-434E-9B5F-E40F25E6CF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00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8EC7B13-A28B-48E2-B6FA-6EBB8F695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99D99D1A-4E27-4168-9E07-AA030374F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DF78DDE-3D75-4021-BBAE-E212C059F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90DD3C8-7463-4498-8C13-DCFCEE551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DF52187-D137-43E3-A781-6C9AAA83E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9C517-F6AD-4890-977D-DCC723E02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39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713D5F-5C2F-4D17-82AA-C24CAA476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087604D5-48A7-414F-8C41-3A2905ECB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4D7939A-0882-423E-AC6A-58A28128E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52D900D-06CF-41CE-B65B-ECAEFFD2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D60F54B-1484-40EF-8FAF-DBC07CFBD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9C517-F6AD-4890-977D-DCC723E02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80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D61BBAAF-9C45-4591-A9BD-F603468C9A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75204E8E-F457-40B2-9F90-A0A5712CC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B06214E-6E91-4A07-AC1D-ADB2A586B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1C4CDC4-9324-4D8C-88D0-01E4357A4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647EDFF-DEDD-472F-9514-5A4AD69A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9C517-F6AD-4890-977D-DCC723E02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82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3401075" y="726829"/>
            <a:ext cx="5413293" cy="609596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ctr">
              <a:buNone/>
              <a:defRPr sz="4667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/>
              <a:t>INDEX</a:t>
            </a:r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401075" y="1418485"/>
            <a:ext cx="5413292" cy="339972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ctr"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/>
              <a:t>ULTIMATE POWERPOINT TEMPLATE</a:t>
            </a:r>
          </a:p>
        </p:txBody>
      </p:sp>
      <p:cxnSp>
        <p:nvCxnSpPr>
          <p:cNvPr id="4" name="Conector recto 3"/>
          <p:cNvCxnSpPr/>
          <p:nvPr userDrawn="1"/>
        </p:nvCxnSpPr>
        <p:spPr>
          <a:xfrm flipV="1">
            <a:off x="6107720" y="2133601"/>
            <a:ext cx="0" cy="3704660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3401076" y="2133601"/>
            <a:ext cx="2554248" cy="339972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/>
              <a:t>01</a:t>
            </a:r>
          </a:p>
        </p:txBody>
      </p:sp>
      <p:sp>
        <p:nvSpPr>
          <p:cNvPr id="11" name="Marcador de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6260119" y="2133601"/>
            <a:ext cx="2554248" cy="339972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l">
              <a:buNone/>
              <a:defRPr sz="1600" b="1" i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us</a:t>
            </a:r>
            <a:endParaRPr lang="es-ES_tradnl" dirty="0"/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6" hasCustomPrompt="1"/>
          </p:nvPr>
        </p:nvSpPr>
        <p:spPr>
          <a:xfrm>
            <a:off x="3401076" y="3153506"/>
            <a:ext cx="2554248" cy="339972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r">
              <a:buNone/>
              <a:defRPr sz="4000" b="1" i="0">
                <a:solidFill>
                  <a:schemeClr val="accent3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/>
              <a:t>03</a:t>
            </a:r>
          </a:p>
        </p:txBody>
      </p:sp>
      <p:sp>
        <p:nvSpPr>
          <p:cNvPr id="15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6260119" y="3153506"/>
            <a:ext cx="2554248" cy="339972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l">
              <a:buNone/>
              <a:defRPr sz="1600" b="1" i="0">
                <a:solidFill>
                  <a:schemeClr val="accent3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Work</a:t>
            </a:r>
            <a:endParaRPr lang="es-ES_tradnl" dirty="0"/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18" hasCustomPrompt="1"/>
          </p:nvPr>
        </p:nvSpPr>
        <p:spPr>
          <a:xfrm>
            <a:off x="6260119" y="2637694"/>
            <a:ext cx="2554248" cy="339972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l">
              <a:buNone/>
              <a:defRPr sz="4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/>
              <a:t>02</a:t>
            </a:r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9" hasCustomPrompt="1"/>
          </p:nvPr>
        </p:nvSpPr>
        <p:spPr>
          <a:xfrm>
            <a:off x="3389352" y="2637694"/>
            <a:ext cx="2554248" cy="339972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r">
              <a:buNone/>
              <a:defRPr sz="16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Services</a:t>
            </a:r>
            <a:endParaRPr lang="es-ES_tradnl" dirty="0"/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20" hasCustomPrompt="1"/>
          </p:nvPr>
        </p:nvSpPr>
        <p:spPr>
          <a:xfrm>
            <a:off x="6260119" y="3669325"/>
            <a:ext cx="2554248" cy="339972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l">
              <a:buNone/>
              <a:defRPr sz="4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/>
              <a:t>04</a:t>
            </a:r>
          </a:p>
        </p:txBody>
      </p:sp>
      <p:sp>
        <p:nvSpPr>
          <p:cNvPr id="19" name="Marcador de texto 7"/>
          <p:cNvSpPr>
            <a:spLocks noGrp="1"/>
          </p:cNvSpPr>
          <p:nvPr>
            <p:ph type="body" sz="quarter" idx="21" hasCustomPrompt="1"/>
          </p:nvPr>
        </p:nvSpPr>
        <p:spPr>
          <a:xfrm>
            <a:off x="3389352" y="3669325"/>
            <a:ext cx="2554248" cy="339972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r">
              <a:buNone/>
              <a:defRPr sz="16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Results</a:t>
            </a:r>
            <a:endParaRPr lang="es-ES_tradnl" dirty="0"/>
          </a:p>
        </p:txBody>
      </p:sp>
      <p:sp>
        <p:nvSpPr>
          <p:cNvPr id="20" name="Marcador de texto 7"/>
          <p:cNvSpPr>
            <a:spLocks noGrp="1"/>
          </p:cNvSpPr>
          <p:nvPr>
            <p:ph type="body" sz="quarter" idx="22" hasCustomPrompt="1"/>
          </p:nvPr>
        </p:nvSpPr>
        <p:spPr>
          <a:xfrm>
            <a:off x="3401076" y="4196863"/>
            <a:ext cx="2554248" cy="339972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r">
              <a:buNone/>
              <a:defRPr sz="4000" b="1" i="0">
                <a:solidFill>
                  <a:schemeClr val="accent5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/>
              <a:t>05</a:t>
            </a:r>
          </a:p>
        </p:txBody>
      </p:sp>
      <p:sp>
        <p:nvSpPr>
          <p:cNvPr id="21" name="Marcador de texto 7"/>
          <p:cNvSpPr>
            <a:spLocks noGrp="1"/>
          </p:cNvSpPr>
          <p:nvPr>
            <p:ph type="body" sz="quarter" idx="23" hasCustomPrompt="1"/>
          </p:nvPr>
        </p:nvSpPr>
        <p:spPr>
          <a:xfrm>
            <a:off x="6260119" y="4196863"/>
            <a:ext cx="2554248" cy="339972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l">
              <a:buNone/>
              <a:defRPr sz="1600" b="1" i="0">
                <a:solidFill>
                  <a:schemeClr val="accent5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/>
              <a:t>Extras</a:t>
            </a:r>
          </a:p>
        </p:txBody>
      </p:sp>
      <p:sp>
        <p:nvSpPr>
          <p:cNvPr id="22" name="Marcador de texto 7"/>
          <p:cNvSpPr>
            <a:spLocks noGrp="1"/>
          </p:cNvSpPr>
          <p:nvPr>
            <p:ph type="body" sz="quarter" idx="24" hasCustomPrompt="1"/>
          </p:nvPr>
        </p:nvSpPr>
        <p:spPr>
          <a:xfrm>
            <a:off x="6260119" y="4724403"/>
            <a:ext cx="2554248" cy="339972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l">
              <a:buNone/>
              <a:defRPr sz="4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/>
              <a:t>06</a:t>
            </a:r>
          </a:p>
        </p:txBody>
      </p:sp>
      <p:sp>
        <p:nvSpPr>
          <p:cNvPr id="23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3389352" y="4724403"/>
            <a:ext cx="2554248" cy="339972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r">
              <a:buNone/>
              <a:defRPr sz="16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Contact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69696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317">
          <p15:clr>
            <a:srgbClr val="FBAE40"/>
          </p15:clr>
        </p15:guide>
        <p15:guide id="3" pos="55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impl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682707" y="1365637"/>
            <a:ext cx="3969036" cy="369331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l">
              <a:buNone/>
              <a:defRPr sz="26666" b="1" i="0">
                <a:solidFill>
                  <a:schemeClr val="bg1">
                    <a:lumMod val="8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/>
              <a:t>01</a:t>
            </a:r>
          </a:p>
        </p:txBody>
      </p:sp>
      <p:sp>
        <p:nvSpPr>
          <p:cNvPr id="5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707" y="3270727"/>
            <a:ext cx="3969036" cy="1242651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0" anchor="t"/>
          <a:lstStyle>
            <a:lvl1pPr marL="0" indent="0" algn="ctr">
              <a:buNone/>
              <a:defRPr sz="4667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3587752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317">
          <p15:clr>
            <a:srgbClr val="FBAE40"/>
          </p15:clr>
        </p15:guide>
        <p15:guide id="3" pos="5534">
          <p15:clr>
            <a:srgbClr val="FBAE40"/>
          </p15:clr>
        </p15:guide>
        <p15:guide id="4" orient="horz" pos="41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682707" y="703873"/>
            <a:ext cx="1697077" cy="79668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>
              <a:buNone/>
              <a:defRPr sz="10000" b="1" i="0">
                <a:solidFill>
                  <a:schemeClr val="bg1">
                    <a:lumMod val="8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/>
              <a:t>01</a:t>
            </a:r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70984" y="1123501"/>
            <a:ext cx="5425016" cy="564619"/>
          </a:xfrm>
          <a:prstGeom prst="rect">
            <a:avLst/>
          </a:prstGeom>
          <a:solidFill>
            <a:schemeClr val="bg1"/>
          </a:solidFill>
        </p:spPr>
        <p:txBody>
          <a:bodyPr vert="horz" lIns="0" tIns="72000" rIns="0" bIns="0" anchor="t"/>
          <a:lstStyle>
            <a:lvl1pPr marL="0" indent="0" algn="l"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/>
              <a:t>ABOUT US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27690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317">
          <p15:clr>
            <a:srgbClr val="FBAE40"/>
          </p15:clr>
        </p15:guide>
        <p15:guide id="3" pos="5534">
          <p15:clr>
            <a:srgbClr val="FBAE40"/>
          </p15:clr>
        </p15:guide>
        <p15:guide id="4" orient="horz" pos="32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imple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682706" y="2045393"/>
            <a:ext cx="11030927" cy="184666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3333" b="1" i="0">
                <a:solidFill>
                  <a:schemeClr val="accent3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/>
              <a:t>EXPERIENCE</a:t>
            </a:r>
          </a:p>
        </p:txBody>
      </p:sp>
      <p:sp>
        <p:nvSpPr>
          <p:cNvPr id="5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707" y="2875304"/>
            <a:ext cx="11030927" cy="1474275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72000" rIns="0" bIns="0" anchor="t"/>
          <a:lstStyle>
            <a:lvl1pPr marL="0" indent="0" algn="ctr">
              <a:buNone/>
              <a:defRPr sz="4667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/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1029994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317">
          <p15:clr>
            <a:srgbClr val="FBAE40"/>
          </p15:clr>
        </p15:guide>
        <p15:guide id="3" pos="5534">
          <p15:clr>
            <a:srgbClr val="FBAE40"/>
          </p15:clr>
        </p15:guide>
        <p15:guide id="4" orient="horz" pos="41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1B52475-DB9F-478E-8606-9B499E053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A98A6F0-0330-4B8C-867F-734551DBE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3EB821C-C790-4A3C-9A9F-0E23E7F6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B36BEEB-00B5-4AB2-B42E-4D6530B9F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A92F630-16FA-4763-A0C9-1D2B1654D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9C517-F6AD-4890-977D-DCC723E02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09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610F915-AF96-4A0C-A040-62E94F5B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785D555D-6788-450E-A7FE-8C7442502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43EB82F-4E0B-492D-BDDF-EAC6434F3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A32D25C-57E3-4767-B0AA-DF740559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7ECEDED-753C-4FEF-A3DC-7231CF9DB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9C517-F6AD-4890-977D-DCC723E02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3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749761C-5EAC-40A6-9367-1BF2B970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B33AF35-F0B7-4C6A-B92D-A33234F4C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E627C495-F1CD-433F-8981-8526BFC53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FD758995-4B45-4BD3-B947-A138DA48B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5CD91AC1-9CE6-42F2-B522-71EA0E2BB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4346CB6-0FD6-49E4-A288-7C51BA129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9C517-F6AD-4890-977D-DCC723E02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27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13E9646-8BB9-4123-A5EA-9193119F7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FDCF024-D325-44C5-B318-9262B6396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B16958CC-6341-4AB3-9F67-2A3002ECA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5509E038-F371-4CF9-BF9D-ACC362FB10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660D39B3-7F35-4015-B22E-C2F1937EB7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947557CB-B326-4115-B8E7-4A631006A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7F0E3C42-90F4-48A1-A96D-99A025D53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C170FA4B-8DDD-4C03-8BD0-BC1D7E3CE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9C517-F6AD-4890-977D-DCC723E02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1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FC7F2FB-8550-463E-A75B-AC8F70716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35590AA2-86D4-44D0-B1BB-7019463AF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88C14956-5CCE-43D2-8978-83E903C53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20114A4B-782B-4F81-AC6E-393D627C6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9C517-F6AD-4890-977D-DCC723E02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33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4BD1B24F-83A6-4789-B2E7-D956BA824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AEFAC0BD-E783-4998-A722-57A9979BA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F43F37C6-B8BE-4346-A249-ED9A33F90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9C517-F6AD-4890-977D-DCC723E02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0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ACF5F42-4846-4789-9625-E5FEF7912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029509E-062D-4CFB-AC4E-8C6B085B3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20609B0C-7554-4C6B-9F23-A2CE7B85D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54C875C3-480B-4FDE-A38A-D2EB988CB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EB7DC7E-4D5D-49B8-9A4A-7F2CBFFF3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E081ED48-8BC1-48B6-91BF-6DCA82BF0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9C517-F6AD-4890-977D-DCC723E02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81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33990CF-CD3F-4B86-BA3B-C04C878F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7BE988CC-7006-4E30-A5FC-5CD77619BD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7AF2467A-2F85-4E8B-A18F-119D5F51E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132D096-5F46-4ED3-8543-3CC060E54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609D8D06-1F9E-4EB8-8918-B86D5D7F3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453CA4D-6CBC-40C6-A820-3DC469D92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9C517-F6AD-4890-977D-DCC723E02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4280B71B-8D00-49CC-B9C0-D6623043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51CE884-9E39-4251-A117-4199DCD8A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B80B380-6FB0-416A-8FE4-4BF536200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2A34F96-F5DC-4C3F-A2BB-658DDFACF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6422621-1BE8-4486-9E29-CCA1CBE89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9C517-F6AD-4890-977D-DCC723E02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-point-templates.com/" TargetMode="Externa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êu đề 1">
            <a:extLst>
              <a:ext uri="{FF2B5EF4-FFF2-40B4-BE49-F238E27FC236}">
                <a16:creationId xmlns:a16="http://schemas.microsoft.com/office/drawing/2014/main" id="{FE758BFC-1486-42DF-8184-A7CD27EA5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sz="8800" b="1" dirty="0">
                <a:solidFill>
                  <a:schemeClr val="accent6"/>
                </a:solidFill>
              </a:rPr>
              <a:t>Find Me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4FAB168-CBF0-4E7C-B707-4644EF875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160126"/>
            <a:ext cx="6105194" cy="6820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Group 3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D1D3D5A7-034D-4EF5-8885-20C5FC5AC33F}"/>
              </a:ext>
            </a:extLst>
          </p:cNvPr>
          <p:cNvSpPr txBox="1"/>
          <p:nvPr/>
        </p:nvSpPr>
        <p:spPr>
          <a:xfrm>
            <a:off x="2762250" y="593651"/>
            <a:ext cx="66675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0" i="0" dirty="0">
                <a:solidFill>
                  <a:srgbClr val="333333"/>
                </a:solidFill>
                <a:effectLst/>
                <a:latin typeface="Helvetica Neue"/>
              </a:rPr>
              <a:t>Introduction to </a:t>
            </a:r>
          </a:p>
          <a:p>
            <a:pPr algn="ctr"/>
            <a:r>
              <a:rPr lang="en-US" sz="4000" b="0" i="0" dirty="0">
                <a:solidFill>
                  <a:srgbClr val="333333"/>
                </a:solidFill>
                <a:effectLst/>
                <a:latin typeface="Helvetica Neue"/>
              </a:rPr>
              <a:t>Software Engineering</a:t>
            </a:r>
            <a:endParaRPr lang="en-US" sz="4000" b="1" spc="-1" dirty="0">
              <a:uFill>
                <a:solidFill>
                  <a:srgbClr val="FFFFFF"/>
                </a:solidFill>
              </a:uFill>
            </a:endParaRPr>
          </a:p>
        </p:txBody>
      </p:sp>
      <p:cxnSp>
        <p:nvCxnSpPr>
          <p:cNvPr id="21" name="Straight Connector 2">
            <a:extLst>
              <a:ext uri="{FF2B5EF4-FFF2-40B4-BE49-F238E27FC236}">
                <a16:creationId xmlns:a16="http://schemas.microsoft.com/office/drawing/2014/main" id="{9EEAA0E1-C5F7-45AA-AA1F-C07ED2D001CB}"/>
              </a:ext>
            </a:extLst>
          </p:cNvPr>
          <p:cNvCxnSpPr>
            <a:cxnSpLocks/>
          </p:cNvCxnSpPr>
          <p:nvPr/>
        </p:nvCxnSpPr>
        <p:spPr>
          <a:xfrm>
            <a:off x="3846940" y="3960418"/>
            <a:ext cx="4649360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2BFF0030-1504-4406-8209-9330B2B33FE9}"/>
              </a:ext>
            </a:extLst>
          </p:cNvPr>
          <p:cNvSpPr txBox="1"/>
          <p:nvPr/>
        </p:nvSpPr>
        <p:spPr>
          <a:xfrm>
            <a:off x="92165" y="6304003"/>
            <a:ext cx="1492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1800" b="1" i="1" dirty="0"/>
              <a:t>Version 27.09</a:t>
            </a: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F5CFADE-657F-4EA6-8875-FEB916C79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9C517-F6AD-4890-977D-DCC723E02F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15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682707" y="1365637"/>
            <a:ext cx="4007507" cy="3693191"/>
          </a:xfrm>
        </p:spPr>
        <p:txBody>
          <a:bodyPr/>
          <a:lstStyle/>
          <a:p>
            <a:r>
              <a:rPr lang="es-ES_tradnl" dirty="0"/>
              <a:t>03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1"/>
          </p:nvPr>
        </p:nvSpPr>
        <p:spPr>
          <a:xfrm>
            <a:off x="682707" y="3498004"/>
            <a:ext cx="8053365" cy="1242651"/>
          </a:xfrm>
        </p:spPr>
        <p:txBody>
          <a:bodyPr/>
          <a:lstStyle/>
          <a:p>
            <a:pPr algn="l"/>
            <a:r>
              <a:rPr lang="en-US" altLang="en-US" sz="5333" dirty="0">
                <a:solidFill>
                  <a:srgbClr val="A03A6D"/>
                </a:solidFill>
              </a:rPr>
              <a:t>Basic Layouts</a:t>
            </a:r>
            <a:endParaRPr lang="es-ES_tradnl" sz="5333" dirty="0">
              <a:solidFill>
                <a:srgbClr val="A03A6D"/>
              </a:solidFill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670984" y="3498004"/>
            <a:ext cx="4585123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AA23E752-2463-4533-8AB2-719C7724E5B7}"/>
              </a:ext>
            </a:extLst>
          </p:cNvPr>
          <p:cNvSpPr/>
          <p:nvPr/>
        </p:nvSpPr>
        <p:spPr>
          <a:xfrm>
            <a:off x="5370694" y="1031031"/>
            <a:ext cx="6554606" cy="4635557"/>
          </a:xfrm>
          <a:prstGeom prst="rect">
            <a:avLst/>
          </a:prstGeom>
          <a:blipFill dpi="0" rotWithShape="1">
            <a:blip r:embed="rId3">
              <a:alphaModFix amt="24000"/>
            </a:blip>
            <a:srcRect/>
            <a:stretch>
              <a:fillRect/>
            </a:stretch>
          </a:blip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936324E-7E63-47B6-B739-638A00D4C713}"/>
              </a:ext>
            </a:extLst>
          </p:cNvPr>
          <p:cNvSpPr txBox="1"/>
          <p:nvPr/>
        </p:nvSpPr>
        <p:spPr>
          <a:xfrm>
            <a:off x="0" y="6429687"/>
            <a:ext cx="268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1" dirty="0"/>
              <a:t>Find Me/FPT University</a:t>
            </a:r>
          </a:p>
        </p:txBody>
      </p:sp>
    </p:spTree>
    <p:extLst>
      <p:ext uri="{BB962C8B-B14F-4D97-AF65-F5344CB8AC3E}">
        <p14:creationId xmlns:p14="http://schemas.microsoft.com/office/powerpoint/2010/main" val="2223153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4217BA-048C-4B76-AF96-16EC6CBD2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86" y="305407"/>
            <a:ext cx="3069109" cy="633984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6CA90E75-73FD-482B-8714-431FC5719FED}"/>
              </a:ext>
            </a:extLst>
          </p:cNvPr>
          <p:cNvSpPr/>
          <p:nvPr/>
        </p:nvSpPr>
        <p:spPr>
          <a:xfrm>
            <a:off x="8198966" y="2770649"/>
            <a:ext cx="3386669" cy="935025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Main Screen</a:t>
            </a:r>
          </a:p>
          <a:p>
            <a:pPr algn="ctr"/>
            <a:endParaRPr lang="en-US" dirty="0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C26C2435-ECB3-4288-A8D0-21479C163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0884" y="513224"/>
            <a:ext cx="4367701" cy="597510"/>
          </a:xfrm>
        </p:spPr>
        <p:txBody>
          <a:bodyPr>
            <a:normAutofit fontScale="47500" lnSpcReduction="20000"/>
          </a:bodyPr>
          <a:lstStyle/>
          <a:p>
            <a:r>
              <a:rPr lang="es-ES_tradnl" dirty="0"/>
              <a:t>03</a:t>
            </a:r>
          </a:p>
        </p:txBody>
      </p:sp>
      <p:sp>
        <p:nvSpPr>
          <p:cNvPr id="11" name="Marcador de texto 15">
            <a:extLst>
              <a:ext uri="{FF2B5EF4-FFF2-40B4-BE49-F238E27FC236}">
                <a16:creationId xmlns:a16="http://schemas.microsoft.com/office/drawing/2014/main" id="{04EB8440-85CE-4FFE-81BC-8FF91F42A7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093" y="827945"/>
            <a:ext cx="2558758" cy="423464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3200" dirty="0">
                <a:solidFill>
                  <a:srgbClr val="A03A6D"/>
                </a:solidFill>
                <a:latin typeface="Cambria" panose="02040503050406030204" pitchFamily="18" charset="0"/>
              </a:rPr>
              <a:t>Basic Layouts</a:t>
            </a:r>
            <a:endParaRPr lang="es-ES_tradnl" sz="3200" dirty="0">
              <a:solidFill>
                <a:srgbClr val="A03A6D"/>
              </a:solidFill>
              <a:latin typeface="Cambria" panose="02040503050406030204" pitchFamily="18" charset="0"/>
            </a:endParaRPr>
          </a:p>
        </p:txBody>
      </p:sp>
      <p:cxnSp>
        <p:nvCxnSpPr>
          <p:cNvPr id="12" name="Conector recto 8">
            <a:extLst>
              <a:ext uri="{FF2B5EF4-FFF2-40B4-BE49-F238E27FC236}">
                <a16:creationId xmlns:a16="http://schemas.microsoft.com/office/drawing/2014/main" id="{0C20A699-A424-43CC-B52C-66C27E69064B}"/>
              </a:ext>
            </a:extLst>
          </p:cNvPr>
          <p:cNvCxnSpPr>
            <a:cxnSpLocks/>
          </p:cNvCxnSpPr>
          <p:nvPr/>
        </p:nvCxnSpPr>
        <p:spPr>
          <a:xfrm>
            <a:off x="432092" y="827945"/>
            <a:ext cx="2558758" cy="0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5D163AAE-021B-4AAC-9736-FB3F443538FF}"/>
              </a:ext>
            </a:extLst>
          </p:cNvPr>
          <p:cNvSpPr txBox="1"/>
          <p:nvPr/>
        </p:nvSpPr>
        <p:spPr>
          <a:xfrm>
            <a:off x="0" y="6429687"/>
            <a:ext cx="268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1" dirty="0"/>
              <a:t>Find Me/FPT University</a:t>
            </a:r>
          </a:p>
        </p:txBody>
      </p:sp>
    </p:spTree>
    <p:extLst>
      <p:ext uri="{BB962C8B-B14F-4D97-AF65-F5344CB8AC3E}">
        <p14:creationId xmlns:p14="http://schemas.microsoft.com/office/powerpoint/2010/main" val="1493215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5377F7-70F9-4735-B368-ED0872DBC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914" y="259080"/>
            <a:ext cx="3069111" cy="6339840"/>
          </a:xfrm>
          <a:prstGeom prst="rect">
            <a:avLst/>
          </a:prstGeom>
          <a:effectLst/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CA84E70-5BA5-4D11-A853-24683571D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473" y="259080"/>
            <a:ext cx="3069109" cy="633984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568E814B-8608-498F-AFBC-D99178976EA9}"/>
              </a:ext>
            </a:extLst>
          </p:cNvPr>
          <p:cNvSpPr/>
          <p:nvPr/>
        </p:nvSpPr>
        <p:spPr>
          <a:xfrm>
            <a:off x="314325" y="2314577"/>
            <a:ext cx="2241591" cy="1019175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Sign In</a:t>
            </a:r>
          </a:p>
          <a:p>
            <a:pPr algn="ctr"/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600F825-1B31-46C1-A705-0462EBE1976D}"/>
              </a:ext>
            </a:extLst>
          </p:cNvPr>
          <p:cNvSpPr/>
          <p:nvPr/>
        </p:nvSpPr>
        <p:spPr>
          <a:xfrm>
            <a:off x="9678431" y="2314577"/>
            <a:ext cx="2199244" cy="1076324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Sign Up</a:t>
            </a:r>
          </a:p>
          <a:p>
            <a:pPr algn="ctr"/>
            <a:endParaRPr lang="en-US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683464A3-4E1B-4798-B580-653A4E410A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030" y="294149"/>
            <a:ext cx="1921140" cy="597510"/>
          </a:xfrm>
        </p:spPr>
        <p:txBody>
          <a:bodyPr>
            <a:normAutofit fontScale="47500" lnSpcReduction="20000"/>
          </a:bodyPr>
          <a:lstStyle/>
          <a:p>
            <a:r>
              <a:rPr lang="es-ES_tradnl" dirty="0"/>
              <a:t>03</a:t>
            </a:r>
          </a:p>
        </p:txBody>
      </p: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65FE446C-7C0D-45B6-90A7-B37C0BE409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237" y="608870"/>
            <a:ext cx="2342677" cy="423464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sz="3200" dirty="0">
                <a:solidFill>
                  <a:srgbClr val="A03A6D"/>
                </a:solidFill>
                <a:latin typeface="Cambria" panose="02040503050406030204" pitchFamily="18" charset="0"/>
              </a:rPr>
              <a:t>Basic Layouts</a:t>
            </a:r>
            <a:endParaRPr lang="es-ES_tradnl" sz="3200" dirty="0">
              <a:solidFill>
                <a:srgbClr val="A03A6D"/>
              </a:solidFill>
              <a:latin typeface="Cambria" panose="02040503050406030204" pitchFamily="18" charset="0"/>
            </a:endParaRPr>
          </a:p>
        </p:txBody>
      </p:sp>
      <p:cxnSp>
        <p:nvCxnSpPr>
          <p:cNvPr id="13" name="Conector recto 8">
            <a:extLst>
              <a:ext uri="{FF2B5EF4-FFF2-40B4-BE49-F238E27FC236}">
                <a16:creationId xmlns:a16="http://schemas.microsoft.com/office/drawing/2014/main" id="{1CC001F7-27CE-4A47-B3BA-C6070EA87005}"/>
              </a:ext>
            </a:extLst>
          </p:cNvPr>
          <p:cNvCxnSpPr>
            <a:cxnSpLocks/>
          </p:cNvCxnSpPr>
          <p:nvPr/>
        </p:nvCxnSpPr>
        <p:spPr>
          <a:xfrm flipV="1">
            <a:off x="503238" y="608870"/>
            <a:ext cx="2154237" cy="1564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6A817F40-6048-4DE0-B47A-EFF24C3CBACC}"/>
              </a:ext>
            </a:extLst>
          </p:cNvPr>
          <p:cNvSpPr txBox="1"/>
          <p:nvPr/>
        </p:nvSpPr>
        <p:spPr>
          <a:xfrm>
            <a:off x="0" y="6429687"/>
            <a:ext cx="268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1" dirty="0"/>
              <a:t>Find Me/FPT University</a:t>
            </a:r>
          </a:p>
        </p:txBody>
      </p:sp>
    </p:spTree>
    <p:extLst>
      <p:ext uri="{BB962C8B-B14F-4D97-AF65-F5344CB8AC3E}">
        <p14:creationId xmlns:p14="http://schemas.microsoft.com/office/powerpoint/2010/main" val="283771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1E4EB4-BA24-466F-A1A3-962890950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245" y="641620"/>
            <a:ext cx="2777511" cy="573748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70F1A7-0129-45C2-9478-2E48529C1A06}"/>
              </a:ext>
            </a:extLst>
          </p:cNvPr>
          <p:cNvCxnSpPr>
            <a:cxnSpLocks/>
          </p:cNvCxnSpPr>
          <p:nvPr/>
        </p:nvCxnSpPr>
        <p:spPr>
          <a:xfrm>
            <a:off x="5560947" y="6052144"/>
            <a:ext cx="0" cy="6578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A380F7-C77A-4E56-A0D7-EAF75CF9D43E}"/>
              </a:ext>
            </a:extLst>
          </p:cNvPr>
          <p:cNvCxnSpPr/>
          <p:nvPr/>
        </p:nvCxnSpPr>
        <p:spPr>
          <a:xfrm>
            <a:off x="4569799" y="6709987"/>
            <a:ext cx="9911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56110E-BEA4-4911-90C2-7AC9B1A2971F}"/>
              </a:ext>
            </a:extLst>
          </p:cNvPr>
          <p:cNvCxnSpPr>
            <a:cxnSpLocks/>
          </p:cNvCxnSpPr>
          <p:nvPr/>
        </p:nvCxnSpPr>
        <p:spPr>
          <a:xfrm flipH="1">
            <a:off x="3429529" y="6052144"/>
            <a:ext cx="16753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7DF32C-BE49-42F8-A23C-1F69F1FA302C}"/>
              </a:ext>
            </a:extLst>
          </p:cNvPr>
          <p:cNvSpPr txBox="1"/>
          <p:nvPr/>
        </p:nvSpPr>
        <p:spPr>
          <a:xfrm>
            <a:off x="3188324" y="5679837"/>
            <a:ext cx="1078857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dirty="0"/>
              <a:t>Home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EE6419-BAE1-4252-AAE3-B65EC7A3B7B8}"/>
              </a:ext>
            </a:extLst>
          </p:cNvPr>
          <p:cNvSpPr txBox="1"/>
          <p:nvPr/>
        </p:nvSpPr>
        <p:spPr>
          <a:xfrm>
            <a:off x="4141229" y="6412677"/>
            <a:ext cx="1078857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dirty="0"/>
              <a:t>Profile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92F064-AF37-46A5-907E-33BD48E2F847}"/>
              </a:ext>
            </a:extLst>
          </p:cNvPr>
          <p:cNvCxnSpPr>
            <a:cxnSpLocks/>
          </p:cNvCxnSpPr>
          <p:nvPr/>
        </p:nvCxnSpPr>
        <p:spPr>
          <a:xfrm>
            <a:off x="6606181" y="6050184"/>
            <a:ext cx="0" cy="6578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FDEBD5-83DF-4E91-B189-A365527A82FB}"/>
              </a:ext>
            </a:extLst>
          </p:cNvPr>
          <p:cNvCxnSpPr>
            <a:cxnSpLocks/>
          </p:cNvCxnSpPr>
          <p:nvPr/>
        </p:nvCxnSpPr>
        <p:spPr>
          <a:xfrm>
            <a:off x="6606182" y="6708027"/>
            <a:ext cx="8668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2F035-5669-497E-B3E2-CF10FC8D8DFE}"/>
              </a:ext>
            </a:extLst>
          </p:cNvPr>
          <p:cNvSpPr txBox="1"/>
          <p:nvPr/>
        </p:nvSpPr>
        <p:spPr>
          <a:xfrm>
            <a:off x="7039628" y="6385171"/>
            <a:ext cx="1306912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dirty="0"/>
              <a:t>Map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5CFFFBA-8D8B-4FD3-9FA2-D9FA2298F9F6}"/>
              </a:ext>
            </a:extLst>
          </p:cNvPr>
          <p:cNvCxnSpPr>
            <a:cxnSpLocks/>
          </p:cNvCxnSpPr>
          <p:nvPr/>
        </p:nvCxnSpPr>
        <p:spPr>
          <a:xfrm flipH="1">
            <a:off x="7140002" y="5997556"/>
            <a:ext cx="16753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57DFE4F-6005-4A1C-B1D6-EFEE2ECC08B3}"/>
              </a:ext>
            </a:extLst>
          </p:cNvPr>
          <p:cNvSpPr txBox="1"/>
          <p:nvPr/>
        </p:nvSpPr>
        <p:spPr>
          <a:xfrm>
            <a:off x="7995206" y="5690096"/>
            <a:ext cx="1324455" cy="728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dirty="0"/>
              <a:t>Rewards</a:t>
            </a:r>
          </a:p>
          <a:p>
            <a:endParaRPr lang="en-US" sz="2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458988-1560-441D-8C75-09DA74A5B604}"/>
              </a:ext>
            </a:extLst>
          </p:cNvPr>
          <p:cNvCxnSpPr>
            <a:cxnSpLocks/>
          </p:cNvCxnSpPr>
          <p:nvPr/>
        </p:nvCxnSpPr>
        <p:spPr>
          <a:xfrm flipH="1">
            <a:off x="3508477" y="1328372"/>
            <a:ext cx="152619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0440544-C942-4980-8546-D7E48A178CB1}"/>
              </a:ext>
            </a:extLst>
          </p:cNvPr>
          <p:cNvCxnSpPr/>
          <p:nvPr/>
        </p:nvCxnSpPr>
        <p:spPr>
          <a:xfrm>
            <a:off x="7095697" y="1942356"/>
            <a:ext cx="12893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18462E-971C-46C5-863D-2C1E45D73C4D}"/>
              </a:ext>
            </a:extLst>
          </p:cNvPr>
          <p:cNvCxnSpPr>
            <a:cxnSpLocks/>
          </p:cNvCxnSpPr>
          <p:nvPr/>
        </p:nvCxnSpPr>
        <p:spPr>
          <a:xfrm flipH="1">
            <a:off x="3532602" y="2738579"/>
            <a:ext cx="14293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A95575A-C7A2-44B9-B4A4-B28CB3D77AFF}"/>
              </a:ext>
            </a:extLst>
          </p:cNvPr>
          <p:cNvCxnSpPr>
            <a:cxnSpLocks/>
          </p:cNvCxnSpPr>
          <p:nvPr/>
        </p:nvCxnSpPr>
        <p:spPr>
          <a:xfrm flipH="1" flipV="1">
            <a:off x="2219120" y="3128428"/>
            <a:ext cx="2705509" cy="116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FB597D6-CA3A-49FE-874C-460A4AB6B14C}"/>
              </a:ext>
            </a:extLst>
          </p:cNvPr>
          <p:cNvSpPr txBox="1"/>
          <p:nvPr/>
        </p:nvSpPr>
        <p:spPr>
          <a:xfrm>
            <a:off x="7504011" y="1626593"/>
            <a:ext cx="2578740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dirty="0"/>
              <a:t>Advertisement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00D5FC-40DF-48FE-813E-E8BEAC660861}"/>
              </a:ext>
            </a:extLst>
          </p:cNvPr>
          <p:cNvSpPr txBox="1"/>
          <p:nvPr/>
        </p:nvSpPr>
        <p:spPr>
          <a:xfrm>
            <a:off x="2996398" y="1013462"/>
            <a:ext cx="1552508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dirty="0"/>
              <a:t>Searching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C2293B-AD52-46E2-AB04-C3DF6E7351C0}"/>
              </a:ext>
            </a:extLst>
          </p:cNvPr>
          <p:cNvSpPr txBox="1"/>
          <p:nvPr/>
        </p:nvSpPr>
        <p:spPr>
          <a:xfrm>
            <a:off x="3167148" y="2416195"/>
            <a:ext cx="1322261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dirty="0"/>
              <a:t>Located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2192408-9F05-4378-968C-4599B2593ABD}"/>
              </a:ext>
            </a:extLst>
          </p:cNvPr>
          <p:cNvCxnSpPr>
            <a:cxnSpLocks/>
          </p:cNvCxnSpPr>
          <p:nvPr/>
        </p:nvCxnSpPr>
        <p:spPr>
          <a:xfrm>
            <a:off x="7236489" y="1263057"/>
            <a:ext cx="11485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3C54F7C-AD55-401D-B61E-D2992E006424}"/>
              </a:ext>
            </a:extLst>
          </p:cNvPr>
          <p:cNvSpPr txBox="1"/>
          <p:nvPr/>
        </p:nvSpPr>
        <p:spPr>
          <a:xfrm>
            <a:off x="7977655" y="938522"/>
            <a:ext cx="134200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dirty="0"/>
              <a:t>Chat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6CAA682-ABBD-463D-8F0B-F439EF6B6C68}"/>
              </a:ext>
            </a:extLst>
          </p:cNvPr>
          <p:cNvCxnSpPr/>
          <p:nvPr/>
        </p:nvCxnSpPr>
        <p:spPr>
          <a:xfrm flipV="1">
            <a:off x="6943144" y="599340"/>
            <a:ext cx="560867" cy="663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60E912F-A5A5-4788-8A89-58EEDA4D26B2}"/>
              </a:ext>
            </a:extLst>
          </p:cNvPr>
          <p:cNvCxnSpPr/>
          <p:nvPr/>
        </p:nvCxnSpPr>
        <p:spPr>
          <a:xfrm>
            <a:off x="7493751" y="597765"/>
            <a:ext cx="8913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8D7366A-49A9-4125-86A8-E38009E4391A}"/>
              </a:ext>
            </a:extLst>
          </p:cNvPr>
          <p:cNvSpPr txBox="1"/>
          <p:nvPr/>
        </p:nvSpPr>
        <p:spPr>
          <a:xfrm>
            <a:off x="7609440" y="276766"/>
            <a:ext cx="1608987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dirty="0"/>
              <a:t>Notification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A4816D-BFA7-4174-AFA6-950ACB8EEDA3}"/>
              </a:ext>
            </a:extLst>
          </p:cNvPr>
          <p:cNvSpPr txBox="1"/>
          <p:nvPr/>
        </p:nvSpPr>
        <p:spPr>
          <a:xfrm>
            <a:off x="2060098" y="2800134"/>
            <a:ext cx="2509701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dirty="0"/>
              <a:t>Categories suggestion</a:t>
            </a:r>
          </a:p>
          <a:p>
            <a:endParaRPr lang="en-US" sz="1733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FF17E42-A0BA-43C1-8262-3EA8E2682A4A}"/>
              </a:ext>
            </a:extLst>
          </p:cNvPr>
          <p:cNvCxnSpPr>
            <a:cxnSpLocks/>
          </p:cNvCxnSpPr>
          <p:nvPr/>
        </p:nvCxnSpPr>
        <p:spPr>
          <a:xfrm flipV="1">
            <a:off x="6095999" y="5482017"/>
            <a:ext cx="192968" cy="3927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540FC07-2846-4348-B8F3-421C93AE8426}"/>
              </a:ext>
            </a:extLst>
          </p:cNvPr>
          <p:cNvCxnSpPr/>
          <p:nvPr/>
        </p:nvCxnSpPr>
        <p:spPr>
          <a:xfrm>
            <a:off x="6288967" y="5482017"/>
            <a:ext cx="26489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1F62A33-1066-4F01-8CBB-16C60F284AD3}"/>
              </a:ext>
            </a:extLst>
          </p:cNvPr>
          <p:cNvSpPr txBox="1"/>
          <p:nvPr/>
        </p:nvSpPr>
        <p:spPr>
          <a:xfrm>
            <a:off x="7740382" y="5155013"/>
            <a:ext cx="2578740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dirty="0"/>
              <a:t>Upload Newsfeed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918A008-5DB8-4262-A1DD-F3DBF16C07A4}"/>
              </a:ext>
            </a:extLst>
          </p:cNvPr>
          <p:cNvCxnSpPr>
            <a:cxnSpLocks/>
          </p:cNvCxnSpPr>
          <p:nvPr/>
        </p:nvCxnSpPr>
        <p:spPr>
          <a:xfrm>
            <a:off x="7039628" y="4148788"/>
            <a:ext cx="29420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E55A44E-B99B-4977-AB4F-DD0A1620061D}"/>
              </a:ext>
            </a:extLst>
          </p:cNvPr>
          <p:cNvSpPr txBox="1"/>
          <p:nvPr/>
        </p:nvSpPr>
        <p:spPr>
          <a:xfrm>
            <a:off x="9196627" y="3758938"/>
            <a:ext cx="1341996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dirty="0"/>
              <a:t>Newsfeed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212EB88-3A20-4079-9173-F53FC9456AC7}"/>
              </a:ext>
            </a:extLst>
          </p:cNvPr>
          <p:cNvCxnSpPr>
            <a:cxnSpLocks/>
          </p:cNvCxnSpPr>
          <p:nvPr/>
        </p:nvCxnSpPr>
        <p:spPr>
          <a:xfrm>
            <a:off x="7140001" y="2416195"/>
            <a:ext cx="1797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26C34D5-679D-4FD1-B587-6640BD90F5D7}"/>
              </a:ext>
            </a:extLst>
          </p:cNvPr>
          <p:cNvSpPr txBox="1"/>
          <p:nvPr/>
        </p:nvSpPr>
        <p:spPr>
          <a:xfrm>
            <a:off x="8275894" y="2074357"/>
            <a:ext cx="1799452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dirty="0"/>
              <a:t>Options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D633C07-5E47-480C-8775-EDA418E57B66}"/>
              </a:ext>
            </a:extLst>
          </p:cNvPr>
          <p:cNvSpPr/>
          <p:nvPr/>
        </p:nvSpPr>
        <p:spPr>
          <a:xfrm>
            <a:off x="537436" y="3918456"/>
            <a:ext cx="2777512" cy="935025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Home</a:t>
            </a:r>
          </a:p>
          <a:p>
            <a:pPr algn="ctr"/>
            <a:endParaRPr lang="en-US" dirty="0"/>
          </a:p>
        </p:txBody>
      </p:sp>
      <p:sp>
        <p:nvSpPr>
          <p:cNvPr id="37" name="Marcador de texto 4">
            <a:extLst>
              <a:ext uri="{FF2B5EF4-FFF2-40B4-BE49-F238E27FC236}">
                <a16:creationId xmlns:a16="http://schemas.microsoft.com/office/drawing/2014/main" id="{77233321-B7C8-4E39-8C9E-60C67BE01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5827" y="314817"/>
            <a:ext cx="3993660" cy="597510"/>
          </a:xfrm>
        </p:spPr>
        <p:txBody>
          <a:bodyPr>
            <a:normAutofit fontScale="47500" lnSpcReduction="20000"/>
          </a:bodyPr>
          <a:lstStyle/>
          <a:p>
            <a:r>
              <a:rPr lang="es-ES_tradnl" dirty="0"/>
              <a:t>03</a:t>
            </a:r>
          </a:p>
        </p:txBody>
      </p:sp>
      <p:sp>
        <p:nvSpPr>
          <p:cNvPr id="38" name="Marcador de texto 15">
            <a:extLst>
              <a:ext uri="{FF2B5EF4-FFF2-40B4-BE49-F238E27FC236}">
                <a16:creationId xmlns:a16="http://schemas.microsoft.com/office/drawing/2014/main" id="{5568E80D-1B5A-4CB9-9C59-36FA9FE81B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7035" y="629538"/>
            <a:ext cx="2518049" cy="423464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3200" dirty="0">
                <a:solidFill>
                  <a:srgbClr val="A03A6D"/>
                </a:solidFill>
                <a:latin typeface="Cambria" panose="02040503050406030204" pitchFamily="18" charset="0"/>
              </a:rPr>
              <a:t>Basic Layouts</a:t>
            </a:r>
            <a:endParaRPr lang="es-ES_tradnl" sz="3200" dirty="0">
              <a:solidFill>
                <a:srgbClr val="A03A6D"/>
              </a:solidFill>
              <a:latin typeface="Cambria" panose="02040503050406030204" pitchFamily="18" charset="0"/>
            </a:endParaRPr>
          </a:p>
        </p:txBody>
      </p:sp>
      <p:cxnSp>
        <p:nvCxnSpPr>
          <p:cNvPr id="39" name="Conector recto 8">
            <a:extLst>
              <a:ext uri="{FF2B5EF4-FFF2-40B4-BE49-F238E27FC236}">
                <a16:creationId xmlns:a16="http://schemas.microsoft.com/office/drawing/2014/main" id="{852D6900-736F-4BD0-B990-6326953EE63F}"/>
              </a:ext>
            </a:extLst>
          </p:cNvPr>
          <p:cNvCxnSpPr>
            <a:cxnSpLocks/>
          </p:cNvCxnSpPr>
          <p:nvPr/>
        </p:nvCxnSpPr>
        <p:spPr>
          <a:xfrm flipV="1">
            <a:off x="557036" y="627524"/>
            <a:ext cx="2380602" cy="3579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98FFDB9E-3D09-4760-ACFF-30E62C523214}"/>
              </a:ext>
            </a:extLst>
          </p:cNvPr>
          <p:cNvSpPr txBox="1"/>
          <p:nvPr/>
        </p:nvSpPr>
        <p:spPr>
          <a:xfrm>
            <a:off x="5079935" y="2584690"/>
            <a:ext cx="131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Nhập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vị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trí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E19F7F60-203F-42CA-B998-B8772AEB654B}"/>
              </a:ext>
            </a:extLst>
          </p:cNvPr>
          <p:cNvSpPr txBox="1"/>
          <p:nvPr/>
        </p:nvSpPr>
        <p:spPr>
          <a:xfrm>
            <a:off x="0" y="6429687"/>
            <a:ext cx="268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1" dirty="0"/>
              <a:t>Find Me/FPT University</a:t>
            </a:r>
          </a:p>
        </p:txBody>
      </p:sp>
    </p:spTree>
    <p:extLst>
      <p:ext uri="{BB962C8B-B14F-4D97-AF65-F5344CB8AC3E}">
        <p14:creationId xmlns:p14="http://schemas.microsoft.com/office/powerpoint/2010/main" val="2943306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E7ABBD-0294-4462-B000-3F8F33018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445" y="235117"/>
            <a:ext cx="3069111" cy="6339840"/>
          </a:xfrm>
          <a:prstGeom prst="rect">
            <a:avLst/>
          </a:prstGeom>
        </p:spPr>
      </p:pic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B6CA0341-8F64-485E-8654-7D9A56BCA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5827" y="314817"/>
            <a:ext cx="3993660" cy="597510"/>
          </a:xfrm>
        </p:spPr>
        <p:txBody>
          <a:bodyPr>
            <a:normAutofit fontScale="47500" lnSpcReduction="20000"/>
          </a:bodyPr>
          <a:lstStyle/>
          <a:p>
            <a:r>
              <a:rPr lang="es-ES_tradnl" dirty="0"/>
              <a:t>03</a:t>
            </a:r>
          </a:p>
        </p:txBody>
      </p:sp>
      <p:sp>
        <p:nvSpPr>
          <p:cNvPr id="5" name="Marcador de texto 15">
            <a:extLst>
              <a:ext uri="{FF2B5EF4-FFF2-40B4-BE49-F238E27FC236}">
                <a16:creationId xmlns:a16="http://schemas.microsoft.com/office/drawing/2014/main" id="{3D5CD965-50D1-4627-9CD6-E1EADA9933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7035" y="629538"/>
            <a:ext cx="2518049" cy="423464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3200" dirty="0">
                <a:solidFill>
                  <a:srgbClr val="A03A6D"/>
                </a:solidFill>
                <a:latin typeface="Cambria" panose="02040503050406030204" pitchFamily="18" charset="0"/>
              </a:rPr>
              <a:t>Basic Layouts</a:t>
            </a:r>
            <a:endParaRPr lang="es-ES_tradnl" sz="3200" dirty="0">
              <a:solidFill>
                <a:srgbClr val="A03A6D"/>
              </a:solidFill>
              <a:latin typeface="Cambria" panose="02040503050406030204" pitchFamily="18" charset="0"/>
            </a:endParaRPr>
          </a:p>
        </p:txBody>
      </p:sp>
      <p:cxnSp>
        <p:nvCxnSpPr>
          <p:cNvPr id="6" name="Conector recto 8">
            <a:extLst>
              <a:ext uri="{FF2B5EF4-FFF2-40B4-BE49-F238E27FC236}">
                <a16:creationId xmlns:a16="http://schemas.microsoft.com/office/drawing/2014/main" id="{66E1A29E-CF56-4A5E-B3A0-5039F1CBC10B}"/>
              </a:ext>
            </a:extLst>
          </p:cNvPr>
          <p:cNvCxnSpPr>
            <a:cxnSpLocks/>
          </p:cNvCxnSpPr>
          <p:nvPr/>
        </p:nvCxnSpPr>
        <p:spPr>
          <a:xfrm flipV="1">
            <a:off x="557036" y="627524"/>
            <a:ext cx="2380602" cy="3579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C1E235C5-53A0-419F-A150-6F78A964C850}"/>
              </a:ext>
            </a:extLst>
          </p:cNvPr>
          <p:cNvSpPr/>
          <p:nvPr/>
        </p:nvSpPr>
        <p:spPr>
          <a:xfrm>
            <a:off x="537436" y="3918456"/>
            <a:ext cx="2777512" cy="935025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Home</a:t>
            </a:r>
          </a:p>
          <a:p>
            <a:pPr algn="ctr"/>
            <a:endParaRPr lang="en-US" dirty="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36D9DE1-F8CD-46FE-9961-86F844AD66C3}"/>
              </a:ext>
            </a:extLst>
          </p:cNvPr>
          <p:cNvSpPr txBox="1"/>
          <p:nvPr/>
        </p:nvSpPr>
        <p:spPr>
          <a:xfrm>
            <a:off x="4973444" y="2397512"/>
            <a:ext cx="131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Nhập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vị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trí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F6A824F0-6065-49F2-83D7-E1F5E91D87FD}"/>
              </a:ext>
            </a:extLst>
          </p:cNvPr>
          <p:cNvSpPr txBox="1"/>
          <p:nvPr/>
        </p:nvSpPr>
        <p:spPr>
          <a:xfrm>
            <a:off x="0" y="6429687"/>
            <a:ext cx="268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1" dirty="0"/>
              <a:t>Find Me/FPT University</a:t>
            </a:r>
          </a:p>
        </p:txBody>
      </p:sp>
    </p:spTree>
    <p:extLst>
      <p:ext uri="{BB962C8B-B14F-4D97-AF65-F5344CB8AC3E}">
        <p14:creationId xmlns:p14="http://schemas.microsoft.com/office/powerpoint/2010/main" val="14849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574729-9F2A-4605-83A0-6EFB2D669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445" y="236332"/>
            <a:ext cx="3069111" cy="6339840"/>
          </a:xfrm>
          <a:prstGeom prst="rect">
            <a:avLst/>
          </a:prstGeom>
        </p:spPr>
      </p:pic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F415A38B-6BCF-4A96-93B9-9BB96874E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5827" y="314817"/>
            <a:ext cx="3993660" cy="597510"/>
          </a:xfrm>
        </p:spPr>
        <p:txBody>
          <a:bodyPr>
            <a:normAutofit fontScale="47500" lnSpcReduction="20000"/>
          </a:bodyPr>
          <a:lstStyle/>
          <a:p>
            <a:r>
              <a:rPr lang="es-ES_tradnl" dirty="0"/>
              <a:t>03</a:t>
            </a:r>
          </a:p>
        </p:txBody>
      </p:sp>
      <p:sp>
        <p:nvSpPr>
          <p:cNvPr id="4" name="Marcador de texto 15">
            <a:extLst>
              <a:ext uri="{FF2B5EF4-FFF2-40B4-BE49-F238E27FC236}">
                <a16:creationId xmlns:a16="http://schemas.microsoft.com/office/drawing/2014/main" id="{D0723530-19D7-4DDC-B573-10BCA13AF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7035" y="629538"/>
            <a:ext cx="2518049" cy="423464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3200" dirty="0">
                <a:solidFill>
                  <a:srgbClr val="A03A6D"/>
                </a:solidFill>
                <a:latin typeface="Cambria" panose="02040503050406030204" pitchFamily="18" charset="0"/>
              </a:rPr>
              <a:t>Basic Layouts</a:t>
            </a:r>
            <a:endParaRPr lang="es-ES_tradnl" sz="3200" dirty="0">
              <a:solidFill>
                <a:srgbClr val="A03A6D"/>
              </a:solidFill>
              <a:latin typeface="Cambria" panose="02040503050406030204" pitchFamily="18" charset="0"/>
            </a:endParaRPr>
          </a:p>
        </p:txBody>
      </p:sp>
      <p:cxnSp>
        <p:nvCxnSpPr>
          <p:cNvPr id="6" name="Conector recto 8">
            <a:extLst>
              <a:ext uri="{FF2B5EF4-FFF2-40B4-BE49-F238E27FC236}">
                <a16:creationId xmlns:a16="http://schemas.microsoft.com/office/drawing/2014/main" id="{E869E7CA-7C32-43C5-B2AC-6FCBC2FF4872}"/>
              </a:ext>
            </a:extLst>
          </p:cNvPr>
          <p:cNvCxnSpPr>
            <a:cxnSpLocks/>
          </p:cNvCxnSpPr>
          <p:nvPr/>
        </p:nvCxnSpPr>
        <p:spPr>
          <a:xfrm flipV="1">
            <a:off x="557036" y="627524"/>
            <a:ext cx="2380602" cy="3579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D7C5BD73-108D-4ED4-A165-A90DAEBF8805}"/>
              </a:ext>
            </a:extLst>
          </p:cNvPr>
          <p:cNvSpPr/>
          <p:nvPr/>
        </p:nvSpPr>
        <p:spPr>
          <a:xfrm>
            <a:off x="537436" y="3918456"/>
            <a:ext cx="2777512" cy="935025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Profile</a:t>
            </a:r>
          </a:p>
          <a:p>
            <a:pPr algn="ctr"/>
            <a:endParaRPr lang="en-US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968CC14F-D318-45F0-8AD3-99F21C1700F3}"/>
              </a:ext>
            </a:extLst>
          </p:cNvPr>
          <p:cNvSpPr txBox="1"/>
          <p:nvPr/>
        </p:nvSpPr>
        <p:spPr>
          <a:xfrm>
            <a:off x="0" y="6429687"/>
            <a:ext cx="268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1" dirty="0"/>
              <a:t>Find Me/FPT University</a:t>
            </a:r>
          </a:p>
        </p:txBody>
      </p:sp>
    </p:spTree>
    <p:extLst>
      <p:ext uri="{BB962C8B-B14F-4D97-AF65-F5344CB8AC3E}">
        <p14:creationId xmlns:p14="http://schemas.microsoft.com/office/powerpoint/2010/main" val="576410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300316-4BB2-4236-A46B-C7D37F421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446" y="259080"/>
            <a:ext cx="3069109" cy="6339840"/>
          </a:xfrm>
          <a:prstGeom prst="rect">
            <a:avLst/>
          </a:prstGeom>
        </p:spPr>
      </p:pic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E8C04053-2D4F-4C73-A1A5-3C17EAF68F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5827" y="314817"/>
            <a:ext cx="3993660" cy="597510"/>
          </a:xfrm>
        </p:spPr>
        <p:txBody>
          <a:bodyPr>
            <a:normAutofit fontScale="47500" lnSpcReduction="20000"/>
          </a:bodyPr>
          <a:lstStyle/>
          <a:p>
            <a:r>
              <a:rPr lang="es-ES_tradnl" dirty="0"/>
              <a:t>03</a:t>
            </a:r>
          </a:p>
        </p:txBody>
      </p:sp>
      <p:sp>
        <p:nvSpPr>
          <p:cNvPr id="4" name="Marcador de texto 15">
            <a:extLst>
              <a:ext uri="{FF2B5EF4-FFF2-40B4-BE49-F238E27FC236}">
                <a16:creationId xmlns:a16="http://schemas.microsoft.com/office/drawing/2014/main" id="{26AE9509-5192-4E6E-AE6B-9D2FF502F4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7035" y="629538"/>
            <a:ext cx="2518049" cy="423464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3200" dirty="0">
                <a:solidFill>
                  <a:srgbClr val="A03A6D"/>
                </a:solidFill>
                <a:latin typeface="Cambria" panose="02040503050406030204" pitchFamily="18" charset="0"/>
              </a:rPr>
              <a:t>Basic Layouts</a:t>
            </a:r>
            <a:endParaRPr lang="es-ES_tradnl" sz="3200" dirty="0">
              <a:solidFill>
                <a:srgbClr val="A03A6D"/>
              </a:solidFill>
              <a:latin typeface="Cambria" panose="02040503050406030204" pitchFamily="18" charset="0"/>
            </a:endParaRPr>
          </a:p>
        </p:txBody>
      </p:sp>
      <p:cxnSp>
        <p:nvCxnSpPr>
          <p:cNvPr id="6" name="Conector recto 8">
            <a:extLst>
              <a:ext uri="{FF2B5EF4-FFF2-40B4-BE49-F238E27FC236}">
                <a16:creationId xmlns:a16="http://schemas.microsoft.com/office/drawing/2014/main" id="{D5DEABD7-B91E-40E9-8B36-3D3A49DBD62F}"/>
              </a:ext>
            </a:extLst>
          </p:cNvPr>
          <p:cNvCxnSpPr>
            <a:cxnSpLocks/>
          </p:cNvCxnSpPr>
          <p:nvPr/>
        </p:nvCxnSpPr>
        <p:spPr>
          <a:xfrm flipV="1">
            <a:off x="557036" y="627524"/>
            <a:ext cx="2380602" cy="3579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97502725-B8E3-4965-8E87-5E51E50E7E3C}"/>
              </a:ext>
            </a:extLst>
          </p:cNvPr>
          <p:cNvSpPr/>
          <p:nvPr/>
        </p:nvSpPr>
        <p:spPr>
          <a:xfrm>
            <a:off x="537436" y="3019426"/>
            <a:ext cx="2777512" cy="1834056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Upload newsfeed</a:t>
            </a:r>
          </a:p>
          <a:p>
            <a:pPr algn="ctr"/>
            <a:endParaRPr lang="en-US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D6028BD6-479F-45C6-82BE-118E04F5FBA7}"/>
              </a:ext>
            </a:extLst>
          </p:cNvPr>
          <p:cNvSpPr txBox="1"/>
          <p:nvPr/>
        </p:nvSpPr>
        <p:spPr>
          <a:xfrm>
            <a:off x="0" y="6429687"/>
            <a:ext cx="268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1" dirty="0"/>
              <a:t>Find Me/FPT University</a:t>
            </a:r>
          </a:p>
        </p:txBody>
      </p:sp>
    </p:spTree>
    <p:extLst>
      <p:ext uri="{BB962C8B-B14F-4D97-AF65-F5344CB8AC3E}">
        <p14:creationId xmlns:p14="http://schemas.microsoft.com/office/powerpoint/2010/main" val="3244693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7314F932-6734-4B97-9FDD-81EB981445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5827" y="314817"/>
            <a:ext cx="3993660" cy="597510"/>
          </a:xfrm>
        </p:spPr>
        <p:txBody>
          <a:bodyPr>
            <a:normAutofit fontScale="47500" lnSpcReduction="20000"/>
          </a:bodyPr>
          <a:lstStyle/>
          <a:p>
            <a:r>
              <a:rPr lang="es-ES_tradnl" dirty="0"/>
              <a:t>03</a:t>
            </a:r>
          </a:p>
        </p:txBody>
      </p:sp>
      <p:sp>
        <p:nvSpPr>
          <p:cNvPr id="4" name="Marcador de texto 15">
            <a:extLst>
              <a:ext uri="{FF2B5EF4-FFF2-40B4-BE49-F238E27FC236}">
                <a16:creationId xmlns:a16="http://schemas.microsoft.com/office/drawing/2014/main" id="{9B696AEF-871A-435E-BC26-FDABD8E046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7035" y="629538"/>
            <a:ext cx="2518049" cy="423464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3200" dirty="0">
                <a:solidFill>
                  <a:srgbClr val="A03A6D"/>
                </a:solidFill>
                <a:latin typeface="Cambria" panose="02040503050406030204" pitchFamily="18" charset="0"/>
              </a:rPr>
              <a:t>Basic Layouts</a:t>
            </a:r>
            <a:endParaRPr lang="es-ES_tradnl" sz="3200" dirty="0">
              <a:solidFill>
                <a:srgbClr val="A03A6D"/>
              </a:solidFill>
              <a:latin typeface="Cambria" panose="02040503050406030204" pitchFamily="18" charset="0"/>
            </a:endParaRPr>
          </a:p>
        </p:txBody>
      </p:sp>
      <p:cxnSp>
        <p:nvCxnSpPr>
          <p:cNvPr id="6" name="Conector recto 8">
            <a:extLst>
              <a:ext uri="{FF2B5EF4-FFF2-40B4-BE49-F238E27FC236}">
                <a16:creationId xmlns:a16="http://schemas.microsoft.com/office/drawing/2014/main" id="{5FF8FF57-092C-4189-A746-A578F96F61E8}"/>
              </a:ext>
            </a:extLst>
          </p:cNvPr>
          <p:cNvCxnSpPr>
            <a:cxnSpLocks/>
          </p:cNvCxnSpPr>
          <p:nvPr/>
        </p:nvCxnSpPr>
        <p:spPr>
          <a:xfrm flipV="1">
            <a:off x="557036" y="627524"/>
            <a:ext cx="2380602" cy="3579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CAE35B1F-4838-4286-9409-B17754230212}"/>
              </a:ext>
            </a:extLst>
          </p:cNvPr>
          <p:cNvSpPr/>
          <p:nvPr/>
        </p:nvSpPr>
        <p:spPr>
          <a:xfrm>
            <a:off x="537436" y="3918456"/>
            <a:ext cx="2777512" cy="935025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Content</a:t>
            </a:r>
          </a:p>
          <a:p>
            <a:pPr algn="ctr"/>
            <a:endParaRPr lang="en-US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D4563F12-269D-4904-BC91-9A4C2044D6E9}"/>
              </a:ext>
            </a:extLst>
          </p:cNvPr>
          <p:cNvSpPr txBox="1"/>
          <p:nvPr/>
        </p:nvSpPr>
        <p:spPr>
          <a:xfrm>
            <a:off x="0" y="6429687"/>
            <a:ext cx="268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1" dirty="0"/>
              <a:t>Find Me/FPT University</a:t>
            </a: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D311EBFC-8874-455B-BEC1-2322CA746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78" y="238797"/>
            <a:ext cx="3088749" cy="638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79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D694B2-CFF8-41A2-B257-683C0BBBD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445" y="259080"/>
            <a:ext cx="3069111" cy="6339840"/>
          </a:xfrm>
          <a:prstGeom prst="rect">
            <a:avLst/>
          </a:prstGeom>
        </p:spPr>
      </p:pic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91E1FACC-0C52-4170-B2EB-8C21D77B9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5827" y="314817"/>
            <a:ext cx="3993660" cy="597510"/>
          </a:xfrm>
        </p:spPr>
        <p:txBody>
          <a:bodyPr>
            <a:normAutofit fontScale="47500" lnSpcReduction="20000"/>
          </a:bodyPr>
          <a:lstStyle/>
          <a:p>
            <a:r>
              <a:rPr lang="es-ES_tradnl" dirty="0"/>
              <a:t>03</a:t>
            </a:r>
          </a:p>
        </p:txBody>
      </p:sp>
      <p:sp>
        <p:nvSpPr>
          <p:cNvPr id="5" name="Marcador de texto 15">
            <a:extLst>
              <a:ext uri="{FF2B5EF4-FFF2-40B4-BE49-F238E27FC236}">
                <a16:creationId xmlns:a16="http://schemas.microsoft.com/office/drawing/2014/main" id="{B720964A-7CCF-4034-916E-A7DAF87880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7035" y="629538"/>
            <a:ext cx="2518049" cy="423464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3200" dirty="0">
                <a:solidFill>
                  <a:srgbClr val="A03A6D"/>
                </a:solidFill>
                <a:latin typeface="Cambria" panose="02040503050406030204" pitchFamily="18" charset="0"/>
              </a:rPr>
              <a:t>Basic Layouts</a:t>
            </a:r>
            <a:endParaRPr lang="es-ES_tradnl" sz="3200" dirty="0">
              <a:solidFill>
                <a:srgbClr val="A03A6D"/>
              </a:solidFill>
              <a:latin typeface="Cambria" panose="02040503050406030204" pitchFamily="18" charset="0"/>
            </a:endParaRPr>
          </a:p>
        </p:txBody>
      </p:sp>
      <p:cxnSp>
        <p:nvCxnSpPr>
          <p:cNvPr id="6" name="Conector recto 8">
            <a:extLst>
              <a:ext uri="{FF2B5EF4-FFF2-40B4-BE49-F238E27FC236}">
                <a16:creationId xmlns:a16="http://schemas.microsoft.com/office/drawing/2014/main" id="{F338CE32-60AB-4183-85EF-B6B2A37E82FE}"/>
              </a:ext>
            </a:extLst>
          </p:cNvPr>
          <p:cNvCxnSpPr>
            <a:cxnSpLocks/>
          </p:cNvCxnSpPr>
          <p:nvPr/>
        </p:nvCxnSpPr>
        <p:spPr>
          <a:xfrm flipV="1">
            <a:off x="557036" y="627524"/>
            <a:ext cx="2380602" cy="3579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CBF5DE83-5AC3-4828-BF44-F14F20F9345A}"/>
              </a:ext>
            </a:extLst>
          </p:cNvPr>
          <p:cNvSpPr/>
          <p:nvPr/>
        </p:nvSpPr>
        <p:spPr>
          <a:xfrm>
            <a:off x="537436" y="3918456"/>
            <a:ext cx="2777512" cy="935025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Chat</a:t>
            </a:r>
          </a:p>
          <a:p>
            <a:pPr algn="ctr"/>
            <a:endParaRPr lang="en-US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0D70AA2C-9F23-4532-A8B0-697109EED7FC}"/>
              </a:ext>
            </a:extLst>
          </p:cNvPr>
          <p:cNvSpPr txBox="1"/>
          <p:nvPr/>
        </p:nvSpPr>
        <p:spPr>
          <a:xfrm>
            <a:off x="0" y="6429687"/>
            <a:ext cx="268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1" dirty="0"/>
              <a:t>Find Me/FPT University</a:t>
            </a:r>
          </a:p>
        </p:txBody>
      </p:sp>
    </p:spTree>
    <p:extLst>
      <p:ext uri="{BB962C8B-B14F-4D97-AF65-F5344CB8AC3E}">
        <p14:creationId xmlns:p14="http://schemas.microsoft.com/office/powerpoint/2010/main" val="219313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5B164-AB6A-4A24-BC74-FB50C0840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367" y="314817"/>
            <a:ext cx="3069111" cy="6339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E9CBD0-4C5B-4924-A599-3FF5D7BFB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563" y="314817"/>
            <a:ext cx="3069109" cy="6339840"/>
          </a:xfrm>
          <a:prstGeom prst="rect">
            <a:avLst/>
          </a:prstGeom>
        </p:spPr>
      </p:pic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7D966981-956C-48FA-9707-D0D61A3D59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5827" y="314817"/>
            <a:ext cx="3993660" cy="597510"/>
          </a:xfrm>
        </p:spPr>
        <p:txBody>
          <a:bodyPr>
            <a:normAutofit fontScale="47500" lnSpcReduction="20000"/>
          </a:bodyPr>
          <a:lstStyle/>
          <a:p>
            <a:r>
              <a:rPr lang="es-ES_tradnl" dirty="0"/>
              <a:t>03</a:t>
            </a:r>
          </a:p>
        </p:txBody>
      </p:sp>
      <p:sp>
        <p:nvSpPr>
          <p:cNvPr id="5" name="Marcador de texto 15">
            <a:extLst>
              <a:ext uri="{FF2B5EF4-FFF2-40B4-BE49-F238E27FC236}">
                <a16:creationId xmlns:a16="http://schemas.microsoft.com/office/drawing/2014/main" id="{AE5D3C01-2C76-46C3-90F4-FDEF7E675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7035" y="629538"/>
            <a:ext cx="2518049" cy="423464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3200" dirty="0">
                <a:solidFill>
                  <a:srgbClr val="A03A6D"/>
                </a:solidFill>
                <a:latin typeface="Cambria" panose="02040503050406030204" pitchFamily="18" charset="0"/>
              </a:rPr>
              <a:t>Basic Layouts</a:t>
            </a:r>
            <a:endParaRPr lang="es-ES_tradnl" sz="3200" dirty="0">
              <a:solidFill>
                <a:srgbClr val="A03A6D"/>
              </a:solidFill>
              <a:latin typeface="Cambria" panose="02040503050406030204" pitchFamily="18" charset="0"/>
            </a:endParaRPr>
          </a:p>
        </p:txBody>
      </p:sp>
      <p:cxnSp>
        <p:nvCxnSpPr>
          <p:cNvPr id="6" name="Conector recto 8">
            <a:extLst>
              <a:ext uri="{FF2B5EF4-FFF2-40B4-BE49-F238E27FC236}">
                <a16:creationId xmlns:a16="http://schemas.microsoft.com/office/drawing/2014/main" id="{DD65035D-1053-475D-BD1D-9A354C2BF393}"/>
              </a:ext>
            </a:extLst>
          </p:cNvPr>
          <p:cNvCxnSpPr>
            <a:cxnSpLocks/>
          </p:cNvCxnSpPr>
          <p:nvPr/>
        </p:nvCxnSpPr>
        <p:spPr>
          <a:xfrm flipV="1">
            <a:off x="557036" y="627524"/>
            <a:ext cx="2380602" cy="3579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016979B8-8A1D-4094-9424-5C7638F47289}"/>
              </a:ext>
            </a:extLst>
          </p:cNvPr>
          <p:cNvSpPr/>
          <p:nvPr/>
        </p:nvSpPr>
        <p:spPr>
          <a:xfrm>
            <a:off x="537436" y="3918456"/>
            <a:ext cx="2777512" cy="935025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Map</a:t>
            </a:r>
          </a:p>
          <a:p>
            <a:pPr algn="ctr"/>
            <a:endParaRPr lang="en-US" dirty="0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5C25A68D-B4C2-4F7B-8CF1-7E197C14D620}"/>
              </a:ext>
            </a:extLst>
          </p:cNvPr>
          <p:cNvSpPr txBox="1"/>
          <p:nvPr/>
        </p:nvSpPr>
        <p:spPr>
          <a:xfrm>
            <a:off x="0" y="6429687"/>
            <a:ext cx="268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1" dirty="0"/>
              <a:t>Find Me/FPT University</a:t>
            </a:r>
          </a:p>
        </p:txBody>
      </p:sp>
    </p:spTree>
    <p:extLst>
      <p:ext uri="{BB962C8B-B14F-4D97-AF65-F5344CB8AC3E}">
        <p14:creationId xmlns:p14="http://schemas.microsoft.com/office/powerpoint/2010/main" val="55000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0128D83-E7CD-4FE6-B5A0-62068E877936}"/>
              </a:ext>
            </a:extLst>
          </p:cNvPr>
          <p:cNvSpPr txBox="1"/>
          <p:nvPr/>
        </p:nvSpPr>
        <p:spPr>
          <a:xfrm>
            <a:off x="2809875" y="256386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mbria" panose="02040503050406030204" pitchFamily="18" charset="0"/>
              </a:rPr>
              <a:t>Who Are We?</a:t>
            </a:r>
            <a:endParaRPr lang="en-US" sz="4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9857B02F-1872-4DE5-A3EA-54DC01F395D9}"/>
              </a:ext>
            </a:extLst>
          </p:cNvPr>
          <p:cNvSpPr/>
          <p:nvPr/>
        </p:nvSpPr>
        <p:spPr>
          <a:xfrm>
            <a:off x="1144308" y="1930500"/>
            <a:ext cx="4924425" cy="1748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r"/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swald Regular" panose="020B0604020202020204" charset="0"/>
              </a:rPr>
              <a:t>Nguyễn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swald Regular" panose="020B060402020202020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swald Regular" panose="020B0604020202020204" charset="0"/>
              </a:rPr>
              <a:t>Thị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swald Regular" panose="020B0604020202020204" charset="0"/>
              </a:rPr>
              <a:t> Thanh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swald Regular" panose="020B0604020202020204" charset="0"/>
              </a:rPr>
              <a:t>Trúc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Oswald Regular" panose="020B0604020202020204" charset="0"/>
            </a:endParaRPr>
          </a:p>
          <a:p>
            <a:pPr algn="r"/>
            <a:r>
              <a:rPr lang="vi-VN" sz="1600" dirty="0">
                <a:solidFill>
                  <a:srgbClr val="333333"/>
                </a:solidFill>
                <a:latin typeface="Helvetica Neue"/>
              </a:rPr>
              <a:t>SE140219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Oswald Regular" panose="020B0604020202020204" charset="0"/>
            </a:endParaRPr>
          </a:p>
          <a:p>
            <a:pPr algn="r"/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Mobile</a:t>
            </a:r>
            <a:r>
              <a:rPr lang="en-US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: </a:t>
            </a:r>
            <a:r>
              <a:rPr lang="en-US" sz="1400" i="1" spc="-1" dirty="0">
                <a:solidFill>
                  <a:srgbClr val="006979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0902829793</a:t>
            </a:r>
          </a:p>
          <a:p>
            <a:pPr algn="r">
              <a:spcAft>
                <a:spcPts val="300"/>
              </a:spcAft>
            </a:pP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Email</a:t>
            </a:r>
            <a:r>
              <a:rPr lang="en-US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: </a:t>
            </a:r>
            <a:r>
              <a:rPr lang="en-US" sz="1400" i="1" spc="-1" dirty="0">
                <a:solidFill>
                  <a:srgbClr val="006979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trucnttse140219@fpt.edu.vn</a:t>
            </a:r>
          </a:p>
          <a:p>
            <a:pPr algn="r">
              <a:spcAft>
                <a:spcPts val="300"/>
              </a:spcAft>
            </a:pP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FB</a:t>
            </a:r>
            <a:r>
              <a:rPr lang="en-US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: </a:t>
            </a:r>
            <a:r>
              <a:rPr lang="en-US" sz="1400" i="1" spc="-1" dirty="0">
                <a:solidFill>
                  <a:srgbClr val="006979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facebook.com/truc178/</a:t>
            </a: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5A5B3670-C887-4131-A4DF-0455CD8E8A09}"/>
              </a:ext>
            </a:extLst>
          </p:cNvPr>
          <p:cNvSpPr/>
          <p:nvPr/>
        </p:nvSpPr>
        <p:spPr>
          <a:xfrm>
            <a:off x="6248400" y="1145609"/>
            <a:ext cx="4924425" cy="1781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r"/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swald Regular" panose="020B0604020202020204" charset="0"/>
              </a:rPr>
              <a:t>Tạ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swald Regular" panose="020B0604020202020204" charset="0"/>
              </a:rPr>
              <a:t> Minh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swald Regular" panose="020B0604020202020204" charset="0"/>
              </a:rPr>
              <a:t>Nhật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Oswald Regular" panose="020B0604020202020204" charset="0"/>
            </a:endParaRPr>
          </a:p>
          <a:p>
            <a:pPr algn="r"/>
            <a:r>
              <a:rPr lang="vi-VN" sz="1600" dirty="0">
                <a:solidFill>
                  <a:srgbClr val="333333"/>
                </a:solidFill>
                <a:latin typeface="Helvetica Neue"/>
              </a:rPr>
              <a:t>SE1</a:t>
            </a:r>
            <a:r>
              <a:rPr lang="en-US" sz="1600" dirty="0">
                <a:solidFill>
                  <a:srgbClr val="333333"/>
                </a:solidFill>
                <a:latin typeface="Helvetica Neue"/>
              </a:rPr>
              <a:t>40165</a:t>
            </a:r>
          </a:p>
          <a:p>
            <a:pPr algn="r"/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Mobile</a:t>
            </a:r>
            <a:r>
              <a:rPr lang="en-US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: </a:t>
            </a:r>
            <a:r>
              <a:rPr lang="en-US" sz="1400" i="1" spc="-1" dirty="0">
                <a:solidFill>
                  <a:srgbClr val="006979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0963179140</a:t>
            </a:r>
          </a:p>
          <a:p>
            <a:pPr algn="r">
              <a:spcAft>
                <a:spcPts val="300"/>
              </a:spcAft>
            </a:pP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Email</a:t>
            </a:r>
            <a:r>
              <a:rPr lang="en-US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: </a:t>
            </a:r>
            <a:r>
              <a:rPr lang="en-US" sz="1400" i="1" spc="-1" dirty="0">
                <a:solidFill>
                  <a:srgbClr val="006979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minhnhat3105@gmail.com</a:t>
            </a:r>
          </a:p>
          <a:p>
            <a:pPr algn="r">
              <a:spcAft>
                <a:spcPts val="300"/>
              </a:spcAft>
            </a:pP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FB</a:t>
            </a:r>
            <a:r>
              <a:rPr lang="en-US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: </a:t>
            </a:r>
            <a:r>
              <a:rPr lang="en-US" sz="1400" i="1" spc="-1" dirty="0">
                <a:solidFill>
                  <a:srgbClr val="006979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facebook.com/nhat.ta.000/</a:t>
            </a:r>
          </a:p>
        </p:txBody>
      </p:sp>
      <p:graphicFrame>
        <p:nvGraphicFramePr>
          <p:cNvPr id="11" name="Object 15">
            <a:extLst>
              <a:ext uri="{FF2B5EF4-FFF2-40B4-BE49-F238E27FC236}">
                <a16:creationId xmlns:a16="http://schemas.microsoft.com/office/drawing/2014/main" id="{777A1B51-C98F-43C1-9F2C-A864C747BE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877711"/>
              </p:ext>
            </p:extLst>
          </p:nvPr>
        </p:nvGraphicFramePr>
        <p:xfrm>
          <a:off x="1247775" y="2000250"/>
          <a:ext cx="1771207" cy="1574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r:id="rId4" imgW="14056920" imgH="14552280" progId="">
                  <p:embed/>
                </p:oleObj>
              </mc:Choice>
              <mc:Fallback>
                <p:oleObj r:id="rId4" imgW="14056920" imgH="14552280" progId="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4D36B19A-8634-4CAC-A193-34FBA7C1F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47775" y="2000250"/>
                        <a:ext cx="1771207" cy="1574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ustomShape 3">
            <a:extLst>
              <a:ext uri="{FF2B5EF4-FFF2-40B4-BE49-F238E27FC236}">
                <a16:creationId xmlns:a16="http://schemas.microsoft.com/office/drawing/2014/main" id="{CC63135B-849C-41D7-87DE-4F30F11F1BC2}"/>
              </a:ext>
            </a:extLst>
          </p:cNvPr>
          <p:cNvSpPr/>
          <p:nvPr/>
        </p:nvSpPr>
        <p:spPr>
          <a:xfrm>
            <a:off x="1144308" y="3988638"/>
            <a:ext cx="4924425" cy="2441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swald Regular" panose="020B0604020202020204" charset="0"/>
              </a:rPr>
              <a:t>Vũ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swald Regular" panose="020B0604020202020204" charset="0"/>
              </a:rPr>
              <a:t>Thị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swald Regular" panose="020B060402020202020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swald Regular" panose="020B0604020202020204" charset="0"/>
              </a:rPr>
              <a:t>Thùy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swald Regular" panose="020B0604020202020204" charset="0"/>
              </a:rPr>
              <a:t> Linh</a:t>
            </a:r>
          </a:p>
          <a:p>
            <a:pPr algn="r"/>
            <a:r>
              <a:rPr lang="vi-VN" sz="1400" dirty="0">
                <a:solidFill>
                  <a:srgbClr val="333333"/>
                </a:solidFill>
                <a:latin typeface="Helvetica Neue"/>
              </a:rPr>
              <a:t>SE140</a:t>
            </a:r>
            <a:r>
              <a:rPr lang="en-US" sz="1400" dirty="0">
                <a:solidFill>
                  <a:srgbClr val="333333"/>
                </a:solidFill>
                <a:latin typeface="Helvetica Neue"/>
              </a:rPr>
              <a:t>214</a:t>
            </a:r>
          </a:p>
          <a:p>
            <a:pPr algn="r"/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Mobile</a:t>
            </a:r>
            <a:r>
              <a:rPr lang="en-US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: </a:t>
            </a:r>
            <a:r>
              <a:rPr lang="en-US" sz="1400" i="1" spc="-1" dirty="0">
                <a:solidFill>
                  <a:srgbClr val="006979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0376793093</a:t>
            </a:r>
          </a:p>
          <a:p>
            <a:pPr algn="r">
              <a:spcAft>
                <a:spcPts val="300"/>
              </a:spcAft>
            </a:pP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Email</a:t>
            </a:r>
            <a:r>
              <a:rPr lang="en-US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: </a:t>
            </a:r>
            <a:r>
              <a:rPr lang="en-US" sz="1400" i="1" spc="-1" dirty="0">
                <a:solidFill>
                  <a:srgbClr val="006979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linhvu263@gmail.com</a:t>
            </a:r>
          </a:p>
          <a:p>
            <a:pPr algn="r">
              <a:spcAft>
                <a:spcPts val="300"/>
              </a:spcAft>
            </a:pP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FB</a:t>
            </a:r>
            <a:r>
              <a:rPr lang="en-US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: </a:t>
            </a:r>
            <a:r>
              <a:rPr lang="en-US" sz="1400" i="1" spc="-1" dirty="0">
                <a:solidFill>
                  <a:srgbClr val="006979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facebook.com/lyk.vu.9/</a:t>
            </a:r>
          </a:p>
        </p:txBody>
      </p:sp>
      <p:sp>
        <p:nvSpPr>
          <p:cNvPr id="15" name="CustomShape 3">
            <a:extLst>
              <a:ext uri="{FF2B5EF4-FFF2-40B4-BE49-F238E27FC236}">
                <a16:creationId xmlns:a16="http://schemas.microsoft.com/office/drawing/2014/main" id="{7146B1C4-50B8-42CB-B672-A469D59262F8}"/>
              </a:ext>
            </a:extLst>
          </p:cNvPr>
          <p:cNvSpPr/>
          <p:nvPr/>
        </p:nvSpPr>
        <p:spPr>
          <a:xfrm>
            <a:off x="6248400" y="2993757"/>
            <a:ext cx="4924425" cy="1781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swald Regular" panose="020B0604020202020204" charset="0"/>
              </a:rPr>
              <a:t>Quang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swald Regular" panose="020B0604020202020204" charset="0"/>
              </a:rPr>
              <a:t>Hòa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Oswald Regular" panose="020B0604020202020204" charset="0"/>
            </a:endParaRPr>
          </a:p>
          <a:p>
            <a:pPr algn="r"/>
            <a:r>
              <a:rPr lang="vi-VN" sz="1600" dirty="0">
                <a:solidFill>
                  <a:srgbClr val="333333"/>
                </a:solidFill>
                <a:latin typeface="Helvetica Neue"/>
              </a:rPr>
              <a:t>SE1</a:t>
            </a:r>
            <a:r>
              <a:rPr lang="en-US" sz="1600" dirty="0">
                <a:solidFill>
                  <a:srgbClr val="333333"/>
                </a:solidFill>
                <a:latin typeface="Helvetica Neue"/>
              </a:rPr>
              <a:t>30608</a:t>
            </a:r>
          </a:p>
          <a:p>
            <a:pPr algn="r"/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Mobile</a:t>
            </a:r>
            <a:r>
              <a:rPr lang="en-US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: </a:t>
            </a:r>
            <a:r>
              <a:rPr lang="en-US" sz="1400" i="1" spc="-1" dirty="0">
                <a:solidFill>
                  <a:srgbClr val="006979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0988782805</a:t>
            </a:r>
          </a:p>
          <a:p>
            <a:pPr algn="r">
              <a:spcAft>
                <a:spcPts val="300"/>
              </a:spcAft>
            </a:pP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Email</a:t>
            </a:r>
            <a:r>
              <a:rPr lang="en-US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: </a:t>
            </a:r>
            <a:r>
              <a:rPr lang="en-US" sz="1400" i="1" spc="-1" dirty="0">
                <a:solidFill>
                  <a:srgbClr val="006979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st.qhoa.99@gmail.com</a:t>
            </a:r>
          </a:p>
          <a:p>
            <a:pPr algn="r">
              <a:spcAft>
                <a:spcPts val="300"/>
              </a:spcAft>
            </a:pP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FB</a:t>
            </a:r>
            <a:r>
              <a:rPr lang="en-US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: </a:t>
            </a:r>
            <a:r>
              <a:rPr lang="en-US" sz="1400" i="1" spc="-1" dirty="0">
                <a:solidFill>
                  <a:srgbClr val="006979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fb/</a:t>
            </a:r>
            <a:r>
              <a:rPr lang="en-US" sz="1400" i="1" spc="-1" dirty="0" err="1">
                <a:solidFill>
                  <a:srgbClr val="006979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st.killerd</a:t>
            </a:r>
            <a:endParaRPr lang="en-US" sz="1200" i="1" spc="-1" dirty="0">
              <a:solidFill>
                <a:srgbClr val="006979"/>
              </a:solidFill>
              <a:uFill>
                <a:solidFill>
                  <a:srgbClr val="FFFFFF"/>
                </a:solidFill>
              </a:uFill>
              <a:ea typeface="Verdana"/>
            </a:endParaRPr>
          </a:p>
        </p:txBody>
      </p:sp>
      <p:sp>
        <p:nvSpPr>
          <p:cNvPr id="17" name="CustomShape 3">
            <a:extLst>
              <a:ext uri="{FF2B5EF4-FFF2-40B4-BE49-F238E27FC236}">
                <a16:creationId xmlns:a16="http://schemas.microsoft.com/office/drawing/2014/main" id="{D464A0F8-DAC0-438C-85B0-BEE0C42815A5}"/>
              </a:ext>
            </a:extLst>
          </p:cNvPr>
          <p:cNvSpPr/>
          <p:nvPr/>
        </p:nvSpPr>
        <p:spPr>
          <a:xfrm>
            <a:off x="6248400" y="4841905"/>
            <a:ext cx="4924425" cy="1781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swald Regular" panose="020B0604020202020204" charset="0"/>
              </a:rPr>
              <a:t>Vũ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swald Regular" panose="020B0604020202020204" charset="0"/>
              </a:rPr>
              <a:t>Lâm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swald Regular" panose="020B0604020202020204" charset="0"/>
              </a:rPr>
              <a:t> Huy</a:t>
            </a:r>
          </a:p>
          <a:p>
            <a:pPr algn="r"/>
            <a:r>
              <a:rPr lang="vi-VN" sz="1600" dirty="0">
                <a:solidFill>
                  <a:srgbClr val="333333"/>
                </a:solidFill>
                <a:latin typeface="Helvetica Neue"/>
              </a:rPr>
              <a:t>SE140</a:t>
            </a:r>
            <a:r>
              <a:rPr lang="en-US" sz="1600" dirty="0">
                <a:solidFill>
                  <a:srgbClr val="333333"/>
                </a:solidFill>
                <a:latin typeface="Helvetica Neue"/>
              </a:rPr>
              <a:t>164</a:t>
            </a:r>
          </a:p>
          <a:p>
            <a:pPr algn="r"/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Mobile</a:t>
            </a:r>
            <a:r>
              <a:rPr lang="en-US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: </a:t>
            </a:r>
            <a:r>
              <a:rPr lang="en-US" sz="1400" i="1" spc="-1" dirty="0">
                <a:solidFill>
                  <a:srgbClr val="006979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0366742484</a:t>
            </a:r>
          </a:p>
          <a:p>
            <a:pPr algn="r">
              <a:spcAft>
                <a:spcPts val="300"/>
              </a:spcAft>
            </a:pP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Email</a:t>
            </a:r>
            <a:r>
              <a:rPr lang="en-US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: </a:t>
            </a:r>
            <a:r>
              <a:rPr lang="en-US" sz="1400" i="1" spc="-1" dirty="0">
                <a:solidFill>
                  <a:srgbClr val="006979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huyv46@gmail.com</a:t>
            </a:r>
          </a:p>
          <a:p>
            <a:pPr algn="r">
              <a:spcAft>
                <a:spcPts val="300"/>
              </a:spcAft>
            </a:pP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FB</a:t>
            </a:r>
            <a:r>
              <a:rPr lang="en-US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: </a:t>
            </a:r>
            <a:r>
              <a:rPr lang="en-US" sz="1400" i="1" spc="-1" dirty="0">
                <a:solidFill>
                  <a:srgbClr val="006979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fb/huy.vu</a:t>
            </a:r>
          </a:p>
        </p:txBody>
      </p:sp>
      <p:pic>
        <p:nvPicPr>
          <p:cNvPr id="19" name="Picture 23">
            <a:extLst>
              <a:ext uri="{FF2B5EF4-FFF2-40B4-BE49-F238E27FC236}">
                <a16:creationId xmlns:a16="http://schemas.microsoft.com/office/drawing/2014/main" id="{896D2E13-1150-4408-B44E-0CCB7E899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1764" y="4275698"/>
            <a:ext cx="1771206" cy="1846193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518BA730-A247-41AA-9CB7-787603FDE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447" y="4911281"/>
            <a:ext cx="1963219" cy="164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7">
            <a:extLst>
              <a:ext uri="{FF2B5EF4-FFF2-40B4-BE49-F238E27FC236}">
                <a16:creationId xmlns:a16="http://schemas.microsoft.com/office/drawing/2014/main" id="{6A67EC25-7E0F-4F3F-B24A-1FA10F1836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2447" y="3084470"/>
            <a:ext cx="1963219" cy="1600552"/>
          </a:xfrm>
          <a:prstGeom prst="rect">
            <a:avLst/>
          </a:prstGeom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B8CB707C-59BA-4BDA-8483-4388672B3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447" y="1222909"/>
            <a:ext cx="1963219" cy="162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E174EE93-576B-4B3A-8EBA-3B453AEDF34B}"/>
              </a:ext>
            </a:extLst>
          </p:cNvPr>
          <p:cNvSpPr txBox="1"/>
          <p:nvPr/>
        </p:nvSpPr>
        <p:spPr>
          <a:xfrm>
            <a:off x="3326872" y="3204122"/>
            <a:ext cx="2973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“</a:t>
            </a:r>
            <a:r>
              <a:rPr lang="en-US" i="1" dirty="0" err="1">
                <a:solidFill>
                  <a:srgbClr val="C00000"/>
                </a:solidFill>
              </a:rPr>
              <a:t>Quyết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i="1" dirty="0" err="1">
                <a:solidFill>
                  <a:srgbClr val="C00000"/>
                </a:solidFill>
              </a:rPr>
              <a:t>tâm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i="1" dirty="0" err="1">
                <a:solidFill>
                  <a:srgbClr val="C00000"/>
                </a:solidFill>
              </a:rPr>
              <a:t>nuôi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i="1" dirty="0" err="1">
                <a:solidFill>
                  <a:srgbClr val="C00000"/>
                </a:solidFill>
              </a:rPr>
              <a:t>tóc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i="1" dirty="0" err="1">
                <a:solidFill>
                  <a:srgbClr val="C00000"/>
                </a:solidFill>
              </a:rPr>
              <a:t>dài</a:t>
            </a:r>
            <a:r>
              <a:rPr lang="en-US" i="1" dirty="0">
                <a:solidFill>
                  <a:srgbClr val="C00000"/>
                </a:solidFill>
              </a:rPr>
              <a:t>.”</a:t>
            </a: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B02BF4DC-3EF5-42CD-AC96-B9C992F2C317}"/>
              </a:ext>
            </a:extLst>
          </p:cNvPr>
          <p:cNvSpPr txBox="1"/>
          <p:nvPr/>
        </p:nvSpPr>
        <p:spPr>
          <a:xfrm>
            <a:off x="8448056" y="6078394"/>
            <a:ext cx="2724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“</a:t>
            </a:r>
            <a:r>
              <a:rPr lang="en-US" sz="1400" i="1" dirty="0" err="1">
                <a:solidFill>
                  <a:srgbClr val="C00000"/>
                </a:solidFill>
              </a:rPr>
              <a:t>Học</a:t>
            </a:r>
            <a:r>
              <a:rPr lang="en-US" sz="1400" i="1" dirty="0">
                <a:solidFill>
                  <a:srgbClr val="C00000"/>
                </a:solidFill>
              </a:rPr>
              <a:t>, </a:t>
            </a:r>
            <a:r>
              <a:rPr lang="en-US" sz="1400" i="1" dirty="0" err="1">
                <a:solidFill>
                  <a:srgbClr val="C00000"/>
                </a:solidFill>
              </a:rPr>
              <a:t>học</a:t>
            </a:r>
            <a:r>
              <a:rPr lang="en-US" sz="1400" i="1" dirty="0">
                <a:solidFill>
                  <a:srgbClr val="C00000"/>
                </a:solidFill>
              </a:rPr>
              <a:t> </a:t>
            </a:r>
            <a:r>
              <a:rPr lang="en-US" sz="1400" i="1" dirty="0" err="1">
                <a:solidFill>
                  <a:srgbClr val="C00000"/>
                </a:solidFill>
              </a:rPr>
              <a:t>nữa</a:t>
            </a:r>
            <a:r>
              <a:rPr lang="en-US" sz="1400" i="1" dirty="0">
                <a:solidFill>
                  <a:srgbClr val="C00000"/>
                </a:solidFill>
              </a:rPr>
              <a:t>, </a:t>
            </a:r>
            <a:r>
              <a:rPr lang="en-US" sz="1400" i="1" dirty="0" err="1">
                <a:solidFill>
                  <a:srgbClr val="C00000"/>
                </a:solidFill>
              </a:rPr>
              <a:t>học</a:t>
            </a:r>
            <a:r>
              <a:rPr lang="en-US" sz="1400" i="1" dirty="0">
                <a:solidFill>
                  <a:srgbClr val="C00000"/>
                </a:solidFill>
              </a:rPr>
              <a:t> </a:t>
            </a:r>
            <a:r>
              <a:rPr lang="en-US" sz="1400" i="1" dirty="0" err="1">
                <a:solidFill>
                  <a:srgbClr val="C00000"/>
                </a:solidFill>
              </a:rPr>
              <a:t>mãi</a:t>
            </a:r>
            <a:r>
              <a:rPr lang="en-US" sz="1400" i="1" dirty="0">
                <a:solidFill>
                  <a:srgbClr val="C00000"/>
                </a:solidFill>
              </a:rPr>
              <a:t>, </a:t>
            </a:r>
            <a:r>
              <a:rPr lang="en-US" sz="1400" i="1" dirty="0" err="1">
                <a:solidFill>
                  <a:srgbClr val="C00000"/>
                </a:solidFill>
              </a:rPr>
              <a:t>rớt</a:t>
            </a:r>
            <a:r>
              <a:rPr lang="en-US" sz="1400" i="1" dirty="0">
                <a:solidFill>
                  <a:srgbClr val="C00000"/>
                </a:solidFill>
              </a:rPr>
              <a:t>,…. </a:t>
            </a:r>
            <a:r>
              <a:rPr lang="en-US" sz="1400" i="1" dirty="0" err="1">
                <a:solidFill>
                  <a:srgbClr val="C00000"/>
                </a:solidFill>
              </a:rPr>
              <a:t>học</a:t>
            </a:r>
            <a:r>
              <a:rPr lang="en-US" sz="1400" i="1" dirty="0">
                <a:solidFill>
                  <a:srgbClr val="C00000"/>
                </a:solidFill>
              </a:rPr>
              <a:t> </a:t>
            </a:r>
            <a:r>
              <a:rPr lang="en-US" sz="1400" i="1" dirty="0" err="1">
                <a:solidFill>
                  <a:srgbClr val="C00000"/>
                </a:solidFill>
              </a:rPr>
              <a:t>lại</a:t>
            </a:r>
            <a:r>
              <a:rPr lang="en-US" sz="1400" i="1" dirty="0">
                <a:solidFill>
                  <a:srgbClr val="C00000"/>
                </a:solidFill>
              </a:rPr>
              <a:t>.”</a:t>
            </a: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B52EBE1C-F903-40CF-ADE7-F2253EB03CB3}"/>
              </a:ext>
            </a:extLst>
          </p:cNvPr>
          <p:cNvSpPr txBox="1"/>
          <p:nvPr/>
        </p:nvSpPr>
        <p:spPr>
          <a:xfrm>
            <a:off x="3018982" y="5152863"/>
            <a:ext cx="30497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“Ra </a:t>
            </a:r>
            <a:r>
              <a:rPr lang="en-US" sz="1600" i="1" dirty="0" err="1">
                <a:solidFill>
                  <a:srgbClr val="C00000"/>
                </a:solidFill>
              </a:rPr>
              <a:t>xã</a:t>
            </a:r>
            <a:r>
              <a:rPr lang="en-US" sz="1600" i="1" dirty="0">
                <a:solidFill>
                  <a:srgbClr val="C00000"/>
                </a:solidFill>
              </a:rPr>
              <a:t> </a:t>
            </a:r>
            <a:r>
              <a:rPr lang="en-US" sz="1600" i="1" dirty="0" err="1">
                <a:solidFill>
                  <a:srgbClr val="C00000"/>
                </a:solidFill>
              </a:rPr>
              <a:t>hội</a:t>
            </a:r>
            <a:r>
              <a:rPr lang="en-US" sz="1600" i="1" dirty="0">
                <a:solidFill>
                  <a:srgbClr val="C00000"/>
                </a:solidFill>
              </a:rPr>
              <a:t> </a:t>
            </a:r>
            <a:r>
              <a:rPr lang="en-US" sz="1600" i="1" dirty="0" err="1">
                <a:solidFill>
                  <a:srgbClr val="C00000"/>
                </a:solidFill>
              </a:rPr>
              <a:t>làm</a:t>
            </a:r>
            <a:r>
              <a:rPr lang="en-US" sz="1600" i="1" dirty="0">
                <a:solidFill>
                  <a:srgbClr val="C00000"/>
                </a:solidFill>
              </a:rPr>
              <a:t> </a:t>
            </a:r>
            <a:r>
              <a:rPr lang="en-US" sz="1600" i="1" dirty="0" err="1">
                <a:solidFill>
                  <a:srgbClr val="C00000"/>
                </a:solidFill>
              </a:rPr>
              <a:t>ăn</a:t>
            </a:r>
            <a:r>
              <a:rPr lang="en-US" sz="1600" i="1" dirty="0">
                <a:solidFill>
                  <a:srgbClr val="C00000"/>
                </a:solidFill>
              </a:rPr>
              <a:t> </a:t>
            </a:r>
            <a:r>
              <a:rPr lang="en-US" sz="1600" i="1" dirty="0" err="1">
                <a:solidFill>
                  <a:srgbClr val="C00000"/>
                </a:solidFill>
              </a:rPr>
              <a:t>bươn</a:t>
            </a:r>
            <a:r>
              <a:rPr lang="en-US" sz="1600" i="1" dirty="0">
                <a:solidFill>
                  <a:srgbClr val="C00000"/>
                </a:solidFill>
              </a:rPr>
              <a:t> </a:t>
            </a:r>
            <a:r>
              <a:rPr lang="en-US" sz="1600" i="1" dirty="0" err="1">
                <a:solidFill>
                  <a:srgbClr val="C00000"/>
                </a:solidFill>
              </a:rPr>
              <a:t>chải</a:t>
            </a:r>
            <a:r>
              <a:rPr lang="en-US" sz="1600" i="1" dirty="0">
                <a:solidFill>
                  <a:srgbClr val="C00000"/>
                </a:solidFill>
              </a:rPr>
              <a:t>, </a:t>
            </a:r>
            <a:r>
              <a:rPr lang="en-US" sz="1600" i="1" dirty="0" err="1">
                <a:solidFill>
                  <a:srgbClr val="C00000"/>
                </a:solidFill>
              </a:rPr>
              <a:t>liều</a:t>
            </a:r>
            <a:r>
              <a:rPr lang="en-US" sz="1600" i="1" dirty="0">
                <a:solidFill>
                  <a:srgbClr val="C00000"/>
                </a:solidFill>
              </a:rPr>
              <a:t> </a:t>
            </a:r>
            <a:r>
              <a:rPr lang="en-US" sz="1600" i="1" dirty="0" err="1">
                <a:solidFill>
                  <a:srgbClr val="C00000"/>
                </a:solidFill>
              </a:rPr>
              <a:t>thì</a:t>
            </a:r>
            <a:r>
              <a:rPr lang="en-US" sz="1600" i="1" dirty="0">
                <a:solidFill>
                  <a:srgbClr val="C00000"/>
                </a:solidFill>
              </a:rPr>
              <a:t> </a:t>
            </a:r>
            <a:r>
              <a:rPr lang="en-US" sz="1600" i="1" dirty="0" err="1">
                <a:solidFill>
                  <a:srgbClr val="C00000"/>
                </a:solidFill>
              </a:rPr>
              <a:t>ăn</a:t>
            </a:r>
            <a:r>
              <a:rPr lang="en-US" sz="1600" i="1" dirty="0">
                <a:solidFill>
                  <a:srgbClr val="C00000"/>
                </a:solidFill>
              </a:rPr>
              <a:t> </a:t>
            </a:r>
            <a:r>
              <a:rPr lang="en-US" sz="1600" i="1" dirty="0" err="1">
                <a:solidFill>
                  <a:srgbClr val="C00000"/>
                </a:solidFill>
              </a:rPr>
              <a:t>nhiều</a:t>
            </a:r>
            <a:r>
              <a:rPr lang="en-US" sz="1600" i="1" dirty="0">
                <a:solidFill>
                  <a:srgbClr val="C00000"/>
                </a:solidFill>
              </a:rPr>
              <a:t>, </a:t>
            </a:r>
            <a:r>
              <a:rPr lang="en-US" sz="1600" i="1" dirty="0" err="1">
                <a:solidFill>
                  <a:srgbClr val="C00000"/>
                </a:solidFill>
              </a:rPr>
              <a:t>không</a:t>
            </a:r>
            <a:r>
              <a:rPr lang="en-US" sz="1600" i="1" dirty="0">
                <a:solidFill>
                  <a:srgbClr val="C00000"/>
                </a:solidFill>
              </a:rPr>
              <a:t> </a:t>
            </a:r>
            <a:r>
              <a:rPr lang="en-US" sz="1600" i="1" dirty="0" err="1">
                <a:solidFill>
                  <a:srgbClr val="C00000"/>
                </a:solidFill>
              </a:rPr>
              <a:t>liều</a:t>
            </a:r>
            <a:r>
              <a:rPr lang="en-US" sz="1600" i="1" dirty="0">
                <a:solidFill>
                  <a:srgbClr val="C00000"/>
                </a:solidFill>
              </a:rPr>
              <a:t> </a:t>
            </a:r>
            <a:r>
              <a:rPr lang="en-US" sz="1600" i="1" dirty="0" err="1">
                <a:solidFill>
                  <a:srgbClr val="C00000"/>
                </a:solidFill>
              </a:rPr>
              <a:t>thì</a:t>
            </a:r>
            <a:r>
              <a:rPr lang="en-US" sz="1600" i="1" dirty="0">
                <a:solidFill>
                  <a:srgbClr val="C00000"/>
                </a:solidFill>
              </a:rPr>
              <a:t> </a:t>
            </a:r>
            <a:r>
              <a:rPr lang="en-US" sz="1600" i="1" dirty="0" err="1">
                <a:solidFill>
                  <a:srgbClr val="C00000"/>
                </a:solidFill>
              </a:rPr>
              <a:t>ăn</a:t>
            </a:r>
            <a:r>
              <a:rPr lang="en-US" sz="1600" i="1" dirty="0">
                <a:solidFill>
                  <a:srgbClr val="C00000"/>
                </a:solidFill>
              </a:rPr>
              <a:t> </a:t>
            </a:r>
            <a:r>
              <a:rPr lang="en-US" sz="1600" i="1" dirty="0" err="1">
                <a:solidFill>
                  <a:srgbClr val="C00000"/>
                </a:solidFill>
              </a:rPr>
              <a:t>ít</a:t>
            </a:r>
            <a:r>
              <a:rPr lang="en-US" sz="1600" i="1" dirty="0">
                <a:solidFill>
                  <a:srgbClr val="C00000"/>
                </a:solidFill>
              </a:rPr>
              <a:t>. </a:t>
            </a:r>
          </a:p>
          <a:p>
            <a:r>
              <a:rPr lang="en-US" sz="1600" i="1" dirty="0" err="1">
                <a:solidFill>
                  <a:srgbClr val="C00000"/>
                </a:solidFill>
                <a:sym typeface="Wingdings" panose="05000000000000000000" pitchFamily="2" charset="2"/>
              </a:rPr>
              <a:t>Muốn</a:t>
            </a:r>
            <a:r>
              <a:rPr lang="en-US" sz="1600" i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sz="1600" i="1" dirty="0" err="1">
                <a:solidFill>
                  <a:srgbClr val="C00000"/>
                </a:solidFill>
                <a:sym typeface="Wingdings" panose="05000000000000000000" pitchFamily="2" charset="2"/>
              </a:rPr>
              <a:t>thành</a:t>
            </a:r>
            <a:r>
              <a:rPr lang="en-US" sz="1600" i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sz="1600" i="1" dirty="0" err="1">
                <a:solidFill>
                  <a:srgbClr val="C00000"/>
                </a:solidFill>
                <a:sym typeface="Wingdings" panose="05000000000000000000" pitchFamily="2" charset="2"/>
              </a:rPr>
              <a:t>công</a:t>
            </a:r>
            <a:r>
              <a:rPr lang="en-US" sz="1600" i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sz="1600" i="1" dirty="0" err="1">
                <a:solidFill>
                  <a:srgbClr val="C00000"/>
                </a:solidFill>
                <a:sym typeface="Wingdings" panose="05000000000000000000" pitchFamily="2" charset="2"/>
              </a:rPr>
              <a:t>thì</a:t>
            </a:r>
            <a:r>
              <a:rPr lang="en-US" sz="1600" i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sz="1600" i="1" dirty="0" err="1">
                <a:solidFill>
                  <a:srgbClr val="C00000"/>
                </a:solidFill>
                <a:sym typeface="Wingdings" panose="05000000000000000000" pitchFamily="2" charset="2"/>
              </a:rPr>
              <a:t>phải</a:t>
            </a:r>
            <a:r>
              <a:rPr lang="en-US" sz="1600" i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sz="1600" i="1" dirty="0" err="1">
                <a:solidFill>
                  <a:srgbClr val="C00000"/>
                </a:solidFill>
                <a:sym typeface="Wingdings" panose="05000000000000000000" pitchFamily="2" charset="2"/>
              </a:rPr>
              <a:t>chấp</a:t>
            </a:r>
            <a:r>
              <a:rPr lang="en-US" sz="1600" i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sz="1600" i="1" dirty="0" err="1">
                <a:solidFill>
                  <a:srgbClr val="C00000"/>
                </a:solidFill>
                <a:sym typeface="Wingdings" panose="05000000000000000000" pitchFamily="2" charset="2"/>
              </a:rPr>
              <a:t>nhận</a:t>
            </a:r>
            <a:r>
              <a:rPr lang="en-US" sz="1600" i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sz="1600" i="1" dirty="0" err="1">
                <a:solidFill>
                  <a:srgbClr val="C00000"/>
                </a:solidFill>
                <a:sym typeface="Wingdings" panose="05000000000000000000" pitchFamily="2" charset="2"/>
              </a:rPr>
              <a:t>trải</a:t>
            </a:r>
            <a:r>
              <a:rPr lang="en-US" sz="1600" i="1" dirty="0">
                <a:solidFill>
                  <a:srgbClr val="C00000"/>
                </a:solidFill>
                <a:sym typeface="Wingdings" panose="05000000000000000000" pitchFamily="2" charset="2"/>
              </a:rPr>
              <a:t> qua </a:t>
            </a:r>
            <a:r>
              <a:rPr lang="en-US" sz="1600" i="1" dirty="0" err="1">
                <a:solidFill>
                  <a:srgbClr val="C00000"/>
                </a:solidFill>
                <a:sym typeface="Wingdings" panose="05000000000000000000" pitchFamily="2" charset="2"/>
              </a:rPr>
              <a:t>đắng</a:t>
            </a:r>
            <a:r>
              <a:rPr lang="en-US" sz="1600" i="1" dirty="0">
                <a:solidFill>
                  <a:srgbClr val="C00000"/>
                </a:solidFill>
                <a:sym typeface="Wingdings" panose="05000000000000000000" pitchFamily="2" charset="2"/>
              </a:rPr>
              <a:t> cay </a:t>
            </a:r>
            <a:r>
              <a:rPr lang="en-US" sz="1600" i="1" dirty="0" err="1">
                <a:solidFill>
                  <a:srgbClr val="C00000"/>
                </a:solidFill>
                <a:sym typeface="Wingdings" panose="05000000000000000000" pitchFamily="2" charset="2"/>
              </a:rPr>
              <a:t>ngọt</a:t>
            </a:r>
            <a:r>
              <a:rPr lang="en-US" sz="1600" i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sz="1600" i="1" dirty="0" err="1">
                <a:solidFill>
                  <a:srgbClr val="C00000"/>
                </a:solidFill>
                <a:sym typeface="Wingdings" panose="05000000000000000000" pitchFamily="2" charset="2"/>
              </a:rPr>
              <a:t>bùi</a:t>
            </a:r>
            <a:r>
              <a:rPr lang="en-US" sz="1600" i="1" dirty="0">
                <a:solidFill>
                  <a:srgbClr val="C00000"/>
                </a:solidFill>
                <a:sym typeface="Wingdings" panose="05000000000000000000" pitchFamily="2" charset="2"/>
              </a:rPr>
              <a:t>.”</a:t>
            </a:r>
            <a:endParaRPr lang="en-US" sz="1600" i="1" dirty="0">
              <a:solidFill>
                <a:srgbClr val="C00000"/>
              </a:solidFill>
            </a:endParaRPr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BFC357C9-B78A-4F50-BAC1-039EF4030212}"/>
              </a:ext>
            </a:extLst>
          </p:cNvPr>
          <p:cNvSpPr txBox="1"/>
          <p:nvPr/>
        </p:nvSpPr>
        <p:spPr>
          <a:xfrm>
            <a:off x="8320288" y="2386712"/>
            <a:ext cx="2924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C00000"/>
                </a:solidFill>
              </a:rPr>
              <a:t>“</a:t>
            </a:r>
            <a:r>
              <a:rPr lang="en-US" sz="1600" i="1" dirty="0" err="1">
                <a:solidFill>
                  <a:srgbClr val="C00000"/>
                </a:solidFill>
              </a:rPr>
              <a:t>Có</a:t>
            </a:r>
            <a:r>
              <a:rPr lang="en-US" sz="1600" i="1" dirty="0">
                <a:solidFill>
                  <a:srgbClr val="C00000"/>
                </a:solidFill>
              </a:rPr>
              <a:t> </a:t>
            </a:r>
            <a:r>
              <a:rPr lang="en-US" sz="1600" i="1" dirty="0" err="1">
                <a:solidFill>
                  <a:srgbClr val="C00000"/>
                </a:solidFill>
              </a:rPr>
              <a:t>cố</a:t>
            </a:r>
            <a:r>
              <a:rPr lang="en-US" sz="1600" i="1" dirty="0">
                <a:solidFill>
                  <a:srgbClr val="C00000"/>
                </a:solidFill>
              </a:rPr>
              <a:t> </a:t>
            </a:r>
            <a:r>
              <a:rPr lang="en-US" sz="1600" i="1" dirty="0" err="1">
                <a:solidFill>
                  <a:srgbClr val="C00000"/>
                </a:solidFill>
              </a:rPr>
              <a:t>gắng</a:t>
            </a:r>
            <a:r>
              <a:rPr lang="en-US" sz="1600" i="1" dirty="0">
                <a:solidFill>
                  <a:srgbClr val="C00000"/>
                </a:solidFill>
              </a:rPr>
              <a:t> </a:t>
            </a:r>
            <a:r>
              <a:rPr lang="en-US" sz="1600" i="1" dirty="0" err="1">
                <a:solidFill>
                  <a:srgbClr val="C00000"/>
                </a:solidFill>
              </a:rPr>
              <a:t>mới</a:t>
            </a:r>
            <a:r>
              <a:rPr lang="en-US" sz="1600" i="1" dirty="0">
                <a:solidFill>
                  <a:srgbClr val="C00000"/>
                </a:solidFill>
              </a:rPr>
              <a:t> </a:t>
            </a:r>
            <a:r>
              <a:rPr lang="en-US" sz="1600" i="1" dirty="0" err="1">
                <a:solidFill>
                  <a:srgbClr val="C00000"/>
                </a:solidFill>
              </a:rPr>
              <a:t>có</a:t>
            </a:r>
            <a:r>
              <a:rPr lang="en-US" sz="1600" i="1" dirty="0">
                <a:solidFill>
                  <a:srgbClr val="C00000"/>
                </a:solidFill>
              </a:rPr>
              <a:t> </a:t>
            </a:r>
            <a:r>
              <a:rPr lang="en-US" sz="1600" i="1" dirty="0" err="1">
                <a:solidFill>
                  <a:srgbClr val="C00000"/>
                </a:solidFill>
              </a:rPr>
              <a:t>thành</a:t>
            </a:r>
            <a:r>
              <a:rPr lang="en-US" sz="1600" i="1" dirty="0">
                <a:solidFill>
                  <a:srgbClr val="C00000"/>
                </a:solidFill>
              </a:rPr>
              <a:t> </a:t>
            </a:r>
            <a:r>
              <a:rPr lang="en-US" sz="1600" i="1" dirty="0" err="1">
                <a:solidFill>
                  <a:srgbClr val="C00000"/>
                </a:solidFill>
              </a:rPr>
              <a:t>công</a:t>
            </a:r>
            <a:r>
              <a:rPr lang="en-US" sz="1600" i="1" dirty="0">
                <a:solidFill>
                  <a:srgbClr val="C00000"/>
                </a:solidFill>
              </a:rPr>
              <a:t>.”</a:t>
            </a:r>
          </a:p>
        </p:txBody>
      </p:sp>
      <p:sp>
        <p:nvSpPr>
          <p:cNvPr id="36" name="Hộp Văn bản 35">
            <a:extLst>
              <a:ext uri="{FF2B5EF4-FFF2-40B4-BE49-F238E27FC236}">
                <a16:creationId xmlns:a16="http://schemas.microsoft.com/office/drawing/2014/main" id="{8AC2B4F9-F2AA-4F29-BD62-77D31BFD5998}"/>
              </a:ext>
            </a:extLst>
          </p:cNvPr>
          <p:cNvSpPr txBox="1"/>
          <p:nvPr/>
        </p:nvSpPr>
        <p:spPr>
          <a:xfrm>
            <a:off x="8242923" y="4279040"/>
            <a:ext cx="3109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“</a:t>
            </a:r>
            <a:r>
              <a:rPr lang="en-US" sz="1600" i="1" dirty="0" err="1">
                <a:solidFill>
                  <a:srgbClr val="C00000"/>
                </a:solidFill>
              </a:rPr>
              <a:t>Sống</a:t>
            </a:r>
            <a:r>
              <a:rPr lang="en-US" sz="1600" i="1" dirty="0">
                <a:solidFill>
                  <a:srgbClr val="C00000"/>
                </a:solidFill>
              </a:rPr>
              <a:t> </a:t>
            </a:r>
            <a:r>
              <a:rPr lang="en-US" sz="1600" i="1" dirty="0" err="1">
                <a:solidFill>
                  <a:srgbClr val="C00000"/>
                </a:solidFill>
              </a:rPr>
              <a:t>sao</a:t>
            </a:r>
            <a:r>
              <a:rPr lang="en-US" sz="1600" i="1" dirty="0">
                <a:solidFill>
                  <a:srgbClr val="C00000"/>
                </a:solidFill>
              </a:rPr>
              <a:t> </a:t>
            </a:r>
            <a:r>
              <a:rPr lang="en-US" sz="1600" i="1" dirty="0" err="1">
                <a:solidFill>
                  <a:srgbClr val="C00000"/>
                </a:solidFill>
              </a:rPr>
              <a:t>để</a:t>
            </a:r>
            <a:r>
              <a:rPr lang="en-US" sz="1600" i="1" dirty="0">
                <a:solidFill>
                  <a:srgbClr val="C00000"/>
                </a:solidFill>
              </a:rPr>
              <a:t> </a:t>
            </a:r>
            <a:r>
              <a:rPr lang="en-US" sz="1600" i="1" dirty="0" err="1">
                <a:solidFill>
                  <a:srgbClr val="C00000"/>
                </a:solidFill>
              </a:rPr>
              <a:t>không</a:t>
            </a:r>
            <a:r>
              <a:rPr lang="en-US" sz="1600" i="1" dirty="0">
                <a:solidFill>
                  <a:srgbClr val="C00000"/>
                </a:solidFill>
              </a:rPr>
              <a:t> </a:t>
            </a:r>
            <a:r>
              <a:rPr lang="en-US" sz="1600" i="1" dirty="0" err="1">
                <a:solidFill>
                  <a:srgbClr val="C00000"/>
                </a:solidFill>
              </a:rPr>
              <a:t>phải</a:t>
            </a:r>
            <a:r>
              <a:rPr lang="en-US" sz="1600" i="1" dirty="0">
                <a:solidFill>
                  <a:srgbClr val="C00000"/>
                </a:solidFill>
              </a:rPr>
              <a:t> </a:t>
            </a:r>
            <a:r>
              <a:rPr lang="en-US" sz="1600" i="1" dirty="0" err="1">
                <a:solidFill>
                  <a:srgbClr val="C00000"/>
                </a:solidFill>
              </a:rPr>
              <a:t>hối</a:t>
            </a:r>
            <a:r>
              <a:rPr lang="en-US" sz="1600" i="1" dirty="0">
                <a:solidFill>
                  <a:srgbClr val="C00000"/>
                </a:solidFill>
              </a:rPr>
              <a:t> </a:t>
            </a:r>
            <a:r>
              <a:rPr lang="en-US" sz="1600" i="1" dirty="0" err="1">
                <a:solidFill>
                  <a:srgbClr val="C00000"/>
                </a:solidFill>
              </a:rPr>
              <a:t>tiếc</a:t>
            </a:r>
            <a:r>
              <a:rPr lang="en-US" sz="1600" i="1" dirty="0">
                <a:solidFill>
                  <a:srgbClr val="C00000"/>
                </a:solidFill>
              </a:rPr>
              <a:t>.”</a:t>
            </a:r>
          </a:p>
        </p:txBody>
      </p:sp>
      <p:sp>
        <p:nvSpPr>
          <p:cNvPr id="38" name="Hộp Văn bản 37">
            <a:extLst>
              <a:ext uri="{FF2B5EF4-FFF2-40B4-BE49-F238E27FC236}">
                <a16:creationId xmlns:a16="http://schemas.microsoft.com/office/drawing/2014/main" id="{2681572B-F144-4185-9AF3-D1A0BE74B13B}"/>
              </a:ext>
            </a:extLst>
          </p:cNvPr>
          <p:cNvSpPr txBox="1"/>
          <p:nvPr/>
        </p:nvSpPr>
        <p:spPr>
          <a:xfrm>
            <a:off x="0" y="6429687"/>
            <a:ext cx="268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1" dirty="0"/>
              <a:t>Find Me/FPT University</a:t>
            </a: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F49C2025-A214-4528-AAF0-4FBA9C3EA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9C517-F6AD-4890-977D-DCC723E02F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82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A2810D-4DB5-47B6-9160-A4FC6F8D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446" y="259080"/>
            <a:ext cx="3069109" cy="6339840"/>
          </a:xfrm>
          <a:prstGeom prst="rect">
            <a:avLst/>
          </a:prstGeom>
        </p:spPr>
      </p:pic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6C46ECC8-3ECD-4D90-9DB5-8E9EE3429E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5827" y="314817"/>
            <a:ext cx="3993660" cy="597510"/>
          </a:xfrm>
        </p:spPr>
        <p:txBody>
          <a:bodyPr>
            <a:normAutofit fontScale="47500" lnSpcReduction="20000"/>
          </a:bodyPr>
          <a:lstStyle/>
          <a:p>
            <a:r>
              <a:rPr lang="es-ES_tradnl" dirty="0"/>
              <a:t>03</a:t>
            </a:r>
          </a:p>
        </p:txBody>
      </p:sp>
      <p:sp>
        <p:nvSpPr>
          <p:cNvPr id="5" name="Marcador de texto 15">
            <a:extLst>
              <a:ext uri="{FF2B5EF4-FFF2-40B4-BE49-F238E27FC236}">
                <a16:creationId xmlns:a16="http://schemas.microsoft.com/office/drawing/2014/main" id="{6B274E47-AC8A-4F10-83BA-A5E11A236F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7035" y="629538"/>
            <a:ext cx="2518049" cy="423464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3200" dirty="0">
                <a:solidFill>
                  <a:srgbClr val="A03A6D"/>
                </a:solidFill>
                <a:latin typeface="Cambria" panose="02040503050406030204" pitchFamily="18" charset="0"/>
              </a:rPr>
              <a:t>Basic Layouts</a:t>
            </a:r>
            <a:endParaRPr lang="es-ES_tradnl" sz="3200" dirty="0">
              <a:solidFill>
                <a:srgbClr val="A03A6D"/>
              </a:solidFill>
              <a:latin typeface="Cambria" panose="02040503050406030204" pitchFamily="18" charset="0"/>
            </a:endParaRPr>
          </a:p>
        </p:txBody>
      </p:sp>
      <p:cxnSp>
        <p:nvCxnSpPr>
          <p:cNvPr id="6" name="Conector recto 8">
            <a:extLst>
              <a:ext uri="{FF2B5EF4-FFF2-40B4-BE49-F238E27FC236}">
                <a16:creationId xmlns:a16="http://schemas.microsoft.com/office/drawing/2014/main" id="{03E7DCF5-F360-49F5-95BF-DB03E234819B}"/>
              </a:ext>
            </a:extLst>
          </p:cNvPr>
          <p:cNvCxnSpPr>
            <a:cxnSpLocks/>
          </p:cNvCxnSpPr>
          <p:nvPr/>
        </p:nvCxnSpPr>
        <p:spPr>
          <a:xfrm flipV="1">
            <a:off x="557036" y="627524"/>
            <a:ext cx="2380602" cy="3579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CADF9ED1-9A5D-4056-90AA-F5F6F6D730FC}"/>
              </a:ext>
            </a:extLst>
          </p:cNvPr>
          <p:cNvSpPr/>
          <p:nvPr/>
        </p:nvSpPr>
        <p:spPr>
          <a:xfrm>
            <a:off x="537436" y="3918456"/>
            <a:ext cx="2777512" cy="935025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Rewards</a:t>
            </a:r>
          </a:p>
          <a:p>
            <a:pPr algn="ctr"/>
            <a:endParaRPr lang="en-US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F1C51A30-6641-4D2F-8778-F80E15069D3C}"/>
              </a:ext>
            </a:extLst>
          </p:cNvPr>
          <p:cNvSpPr txBox="1"/>
          <p:nvPr/>
        </p:nvSpPr>
        <p:spPr>
          <a:xfrm>
            <a:off x="0" y="6429687"/>
            <a:ext cx="268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1" dirty="0"/>
              <a:t>Find Me/FPT University</a:t>
            </a:r>
          </a:p>
        </p:txBody>
      </p:sp>
    </p:spTree>
    <p:extLst>
      <p:ext uri="{BB962C8B-B14F-4D97-AF65-F5344CB8AC3E}">
        <p14:creationId xmlns:p14="http://schemas.microsoft.com/office/powerpoint/2010/main" val="97187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682707" y="1365637"/>
            <a:ext cx="4009644" cy="3693319"/>
          </a:xfrm>
        </p:spPr>
        <p:txBody>
          <a:bodyPr/>
          <a:lstStyle/>
          <a:p>
            <a:r>
              <a:rPr lang="es-ES_tradnl" dirty="0"/>
              <a:t>0</a:t>
            </a:r>
            <a:r>
              <a:rPr lang="vi-VN" dirty="0"/>
              <a:t>4</a:t>
            </a:r>
            <a:endParaRPr lang="es-ES_tradnl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1"/>
          </p:nvPr>
        </p:nvSpPr>
        <p:spPr>
          <a:xfrm>
            <a:off x="682707" y="3498004"/>
            <a:ext cx="8053365" cy="1242651"/>
          </a:xfrm>
        </p:spPr>
        <p:txBody>
          <a:bodyPr/>
          <a:lstStyle/>
          <a:p>
            <a:pPr algn="l"/>
            <a:r>
              <a:rPr lang="en-US" sz="5333" dirty="0">
                <a:solidFill>
                  <a:schemeClr val="bg1">
                    <a:lumMod val="65000"/>
                  </a:schemeClr>
                </a:solidFill>
              </a:rPr>
              <a:t>Lifecycle Plan</a:t>
            </a:r>
            <a:endParaRPr lang="es-ES_tradnl" sz="5333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670984" y="3498004"/>
            <a:ext cx="4585123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CB90198F-087A-40EF-ACE1-56FB6BD308D6}"/>
              </a:ext>
            </a:extLst>
          </p:cNvPr>
          <p:cNvSpPr txBox="1"/>
          <p:nvPr/>
        </p:nvSpPr>
        <p:spPr>
          <a:xfrm>
            <a:off x="0" y="6429687"/>
            <a:ext cx="268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1" dirty="0"/>
              <a:t>Find Me/FPT University</a:t>
            </a:r>
          </a:p>
        </p:txBody>
      </p:sp>
    </p:spTree>
    <p:extLst>
      <p:ext uri="{BB962C8B-B14F-4D97-AF65-F5344CB8AC3E}">
        <p14:creationId xmlns:p14="http://schemas.microsoft.com/office/powerpoint/2010/main" val="1932570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682706" y="392199"/>
            <a:ext cx="5823601" cy="796680"/>
          </a:xfrm>
        </p:spPr>
        <p:txBody>
          <a:bodyPr>
            <a:normAutofit fontScale="70000" lnSpcReduction="20000"/>
          </a:bodyPr>
          <a:lstStyle/>
          <a:p>
            <a:r>
              <a:rPr lang="es-ES_tradnl" dirty="0"/>
              <a:t>0</a:t>
            </a:r>
            <a:r>
              <a:rPr lang="vi-VN" dirty="0"/>
              <a:t>4</a:t>
            </a:r>
            <a:endParaRPr lang="es-ES_tradnl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1"/>
          </p:nvPr>
        </p:nvSpPr>
        <p:spPr>
          <a:xfrm>
            <a:off x="670983" y="811827"/>
            <a:ext cx="9290333" cy="564619"/>
          </a:xfrm>
        </p:spPr>
        <p:txBody>
          <a:bodyPr>
            <a:normAutofit fontScale="92500" lnSpcReduction="10000"/>
          </a:bodyPr>
          <a:lstStyle/>
          <a:p>
            <a:r>
              <a:rPr lang="en-US" sz="4267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Lifecycle Plan</a:t>
            </a:r>
            <a:endParaRPr lang="es-ES_tradnl" sz="4267" dirty="0">
              <a:solidFill>
                <a:schemeClr val="bg1">
                  <a:lumMod val="65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670985" y="813912"/>
            <a:ext cx="11042649" cy="0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1">
            <a:extLst>
              <a:ext uri="{FF2B5EF4-FFF2-40B4-BE49-F238E27FC236}">
                <a16:creationId xmlns:a16="http://schemas.microsoft.com/office/drawing/2014/main" id="{1B8D6182-4162-4C58-A8DC-6845D0B49977}"/>
              </a:ext>
            </a:extLst>
          </p:cNvPr>
          <p:cNvSpPr txBox="1">
            <a:spLocks/>
          </p:cNvSpPr>
          <p:nvPr/>
        </p:nvSpPr>
        <p:spPr>
          <a:xfrm>
            <a:off x="5188307" y="2230905"/>
            <a:ext cx="1071812" cy="50930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3200" dirty="0">
                <a:solidFill>
                  <a:srgbClr val="C00000"/>
                </a:solidFill>
              </a:rPr>
              <a:t>01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86EE436B-38C9-4175-AFC7-31A4884159F6}"/>
              </a:ext>
            </a:extLst>
          </p:cNvPr>
          <p:cNvSpPr txBox="1">
            <a:spLocks/>
          </p:cNvSpPr>
          <p:nvPr/>
        </p:nvSpPr>
        <p:spPr>
          <a:xfrm>
            <a:off x="670984" y="2237163"/>
            <a:ext cx="4594937" cy="755419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vi-VN" sz="2667" b="1" dirty="0">
                <a:solidFill>
                  <a:srgbClr val="777777"/>
                </a:solidFill>
                <a:latin typeface="Lato"/>
              </a:rPr>
              <a:t>Initiation and Requirement Analysis</a:t>
            </a:r>
            <a:endParaRPr lang="vi-VN" sz="2667" dirty="0">
              <a:solidFill>
                <a:srgbClr val="777777"/>
              </a:solidFill>
              <a:latin typeface="Lato"/>
            </a:endParaRPr>
          </a:p>
          <a:p>
            <a:pPr marL="0" indent="0">
              <a:buNone/>
            </a:pPr>
            <a:br>
              <a:rPr lang="vi-VN" sz="2667" dirty="0"/>
            </a:br>
            <a:endParaRPr lang="es-ES_tradnl" sz="2667" dirty="0">
              <a:solidFill>
                <a:srgbClr val="0070C0"/>
              </a:solidFill>
            </a:endParaRPr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F4936013-7850-4818-8CD1-062FF370B8D2}"/>
              </a:ext>
            </a:extLst>
          </p:cNvPr>
          <p:cNvSpPr txBox="1">
            <a:spLocks/>
          </p:cNvSpPr>
          <p:nvPr/>
        </p:nvSpPr>
        <p:spPr>
          <a:xfrm>
            <a:off x="5188307" y="3250810"/>
            <a:ext cx="1071812" cy="50930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3200" dirty="0">
                <a:solidFill>
                  <a:srgbClr val="C00000"/>
                </a:solidFill>
              </a:rPr>
              <a:t>03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6A294FC4-948D-4F8F-8FAD-63DB50B73047}"/>
              </a:ext>
            </a:extLst>
          </p:cNvPr>
          <p:cNvSpPr txBox="1">
            <a:spLocks/>
          </p:cNvSpPr>
          <p:nvPr/>
        </p:nvSpPr>
        <p:spPr>
          <a:xfrm>
            <a:off x="865831" y="3250810"/>
            <a:ext cx="4400099" cy="33997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vi-VN" sz="2667" b="1" dirty="0">
                <a:solidFill>
                  <a:srgbClr val="777777"/>
                </a:solidFill>
                <a:latin typeface="Lato"/>
              </a:rPr>
              <a:t>Technical Specifications</a:t>
            </a:r>
            <a:endParaRPr lang="vi-VN" sz="2667" dirty="0">
              <a:solidFill>
                <a:srgbClr val="777777"/>
              </a:solidFill>
              <a:latin typeface="Lato"/>
            </a:endParaRP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B27FCC05-9B60-4F31-B50F-34F04BF36B86}"/>
              </a:ext>
            </a:extLst>
          </p:cNvPr>
          <p:cNvSpPr txBox="1">
            <a:spLocks/>
          </p:cNvSpPr>
          <p:nvPr/>
        </p:nvSpPr>
        <p:spPr>
          <a:xfrm>
            <a:off x="6260119" y="2872498"/>
            <a:ext cx="935008" cy="47216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3200" dirty="0">
                <a:solidFill>
                  <a:srgbClr val="C00000"/>
                </a:solidFill>
              </a:rPr>
              <a:t>02</a:t>
            </a:r>
          </a:p>
        </p:txBody>
      </p:sp>
      <p:sp>
        <p:nvSpPr>
          <p:cNvPr id="15" name="Marcador de texto 9">
            <a:extLst>
              <a:ext uri="{FF2B5EF4-FFF2-40B4-BE49-F238E27FC236}">
                <a16:creationId xmlns:a16="http://schemas.microsoft.com/office/drawing/2014/main" id="{40D53C47-EBE5-4271-AB23-BCAA4DC60D03}"/>
              </a:ext>
            </a:extLst>
          </p:cNvPr>
          <p:cNvSpPr txBox="1">
            <a:spLocks/>
          </p:cNvSpPr>
          <p:nvPr/>
        </p:nvSpPr>
        <p:spPr>
          <a:xfrm>
            <a:off x="7106721" y="2883134"/>
            <a:ext cx="4357992" cy="509301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2667" b="1" dirty="0">
                <a:solidFill>
                  <a:srgbClr val="777777"/>
                </a:solidFill>
                <a:latin typeface="Lato"/>
              </a:rPr>
              <a:t>Execution</a:t>
            </a:r>
            <a:endParaRPr lang="vi-VN" sz="2667" dirty="0">
              <a:solidFill>
                <a:srgbClr val="777777"/>
              </a:solidFill>
              <a:latin typeface="Lato"/>
            </a:endParaRPr>
          </a:p>
          <a:p>
            <a:pPr marL="0" indent="0">
              <a:buNone/>
            </a:pPr>
            <a:endParaRPr lang="es-ES_tradnl" sz="3200" dirty="0">
              <a:solidFill>
                <a:srgbClr val="FF5050"/>
              </a:solidFill>
            </a:endParaRP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75143941-C8DF-4696-96E9-7B7CA098FEAE}"/>
              </a:ext>
            </a:extLst>
          </p:cNvPr>
          <p:cNvSpPr txBox="1">
            <a:spLocks/>
          </p:cNvSpPr>
          <p:nvPr/>
        </p:nvSpPr>
        <p:spPr>
          <a:xfrm>
            <a:off x="6260119" y="3904129"/>
            <a:ext cx="935008" cy="47216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3200" dirty="0">
                <a:solidFill>
                  <a:srgbClr val="C00000"/>
                </a:solidFill>
              </a:rPr>
              <a:t>04</a:t>
            </a:r>
          </a:p>
        </p:txBody>
      </p:sp>
      <p:sp>
        <p:nvSpPr>
          <p:cNvPr id="18" name="Marcador de texto 11">
            <a:extLst>
              <a:ext uri="{FF2B5EF4-FFF2-40B4-BE49-F238E27FC236}">
                <a16:creationId xmlns:a16="http://schemas.microsoft.com/office/drawing/2014/main" id="{B8D33AD5-09A7-43FC-9227-E2BE90089D85}"/>
              </a:ext>
            </a:extLst>
          </p:cNvPr>
          <p:cNvSpPr txBox="1">
            <a:spLocks/>
          </p:cNvSpPr>
          <p:nvPr/>
        </p:nvSpPr>
        <p:spPr>
          <a:xfrm>
            <a:off x="7106721" y="3897288"/>
            <a:ext cx="4650184" cy="50929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vi-VN" sz="2667" b="1" dirty="0">
                <a:solidFill>
                  <a:srgbClr val="777777"/>
                </a:solidFill>
                <a:latin typeface="Lato"/>
              </a:rPr>
              <a:t>Designing the App</a:t>
            </a:r>
            <a:endParaRPr lang="vi-VN" sz="2667" dirty="0">
              <a:solidFill>
                <a:srgbClr val="777777"/>
              </a:solidFill>
              <a:latin typeface="Lato"/>
            </a:endParaRPr>
          </a:p>
        </p:txBody>
      </p:sp>
      <p:sp>
        <p:nvSpPr>
          <p:cNvPr id="19" name="Marcador de texto 12">
            <a:extLst>
              <a:ext uri="{FF2B5EF4-FFF2-40B4-BE49-F238E27FC236}">
                <a16:creationId xmlns:a16="http://schemas.microsoft.com/office/drawing/2014/main" id="{C1D467BE-2AF6-4645-9FBC-62D8CC5501A2}"/>
              </a:ext>
            </a:extLst>
          </p:cNvPr>
          <p:cNvSpPr txBox="1">
            <a:spLocks/>
          </p:cNvSpPr>
          <p:nvPr/>
        </p:nvSpPr>
        <p:spPr>
          <a:xfrm>
            <a:off x="5176583" y="4311559"/>
            <a:ext cx="1071812" cy="50930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3200">
                <a:solidFill>
                  <a:srgbClr val="C00000"/>
                </a:solidFill>
              </a:rPr>
              <a:t>05</a:t>
            </a:r>
            <a:endParaRPr lang="es-ES_tradnl" sz="3200" dirty="0">
              <a:solidFill>
                <a:srgbClr val="C00000"/>
              </a:solidFill>
            </a:endParaRPr>
          </a:p>
        </p:txBody>
      </p:sp>
      <p:sp>
        <p:nvSpPr>
          <p:cNvPr id="20" name="Marcador de texto 13">
            <a:extLst>
              <a:ext uri="{FF2B5EF4-FFF2-40B4-BE49-F238E27FC236}">
                <a16:creationId xmlns:a16="http://schemas.microsoft.com/office/drawing/2014/main" id="{2547147D-7D80-418F-BDF7-DFFFE1DEF948}"/>
              </a:ext>
            </a:extLst>
          </p:cNvPr>
          <p:cNvSpPr txBox="1">
            <a:spLocks/>
          </p:cNvSpPr>
          <p:nvPr/>
        </p:nvSpPr>
        <p:spPr>
          <a:xfrm>
            <a:off x="274610" y="4311560"/>
            <a:ext cx="4991311" cy="50929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vi-VN" sz="2667" b="1" dirty="0">
                <a:solidFill>
                  <a:srgbClr val="777777"/>
                </a:solidFill>
                <a:latin typeface="Lato"/>
              </a:rPr>
              <a:t>Development</a:t>
            </a:r>
            <a:endParaRPr lang="vi-VN" sz="2667" dirty="0">
              <a:solidFill>
                <a:srgbClr val="777777"/>
              </a:solidFill>
              <a:latin typeface="Lato"/>
            </a:endParaRP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DE51DB74-95F6-4F35-9358-33B2E8F5FF92}"/>
              </a:ext>
            </a:extLst>
          </p:cNvPr>
          <p:cNvSpPr txBox="1">
            <a:spLocks/>
          </p:cNvSpPr>
          <p:nvPr/>
        </p:nvSpPr>
        <p:spPr>
          <a:xfrm>
            <a:off x="6260119" y="4959207"/>
            <a:ext cx="935008" cy="47216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3200" dirty="0">
                <a:solidFill>
                  <a:srgbClr val="C00000"/>
                </a:solidFill>
              </a:rPr>
              <a:t>06</a:t>
            </a:r>
          </a:p>
        </p:txBody>
      </p:sp>
      <p:sp>
        <p:nvSpPr>
          <p:cNvPr id="22" name="Marcador de texto 15">
            <a:extLst>
              <a:ext uri="{FF2B5EF4-FFF2-40B4-BE49-F238E27FC236}">
                <a16:creationId xmlns:a16="http://schemas.microsoft.com/office/drawing/2014/main" id="{C7519096-048A-4CA8-BA4E-6179115B7694}"/>
              </a:ext>
            </a:extLst>
          </p:cNvPr>
          <p:cNvSpPr txBox="1">
            <a:spLocks/>
          </p:cNvSpPr>
          <p:nvPr/>
        </p:nvSpPr>
        <p:spPr>
          <a:xfrm>
            <a:off x="7106722" y="4959207"/>
            <a:ext cx="4845133" cy="795896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vi-VN" sz="2667" b="1" dirty="0">
                <a:solidFill>
                  <a:srgbClr val="777777"/>
                </a:solidFill>
                <a:latin typeface="Lato"/>
              </a:rPr>
              <a:t>App Testing And Debugging</a:t>
            </a:r>
            <a:endParaRPr lang="vi-VN" sz="2667" dirty="0">
              <a:solidFill>
                <a:srgbClr val="777777"/>
              </a:solidFill>
              <a:latin typeface="Lato"/>
            </a:endParaRPr>
          </a:p>
        </p:txBody>
      </p:sp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2C89160E-8ABD-422A-80BC-076963D5F133}"/>
              </a:ext>
            </a:extLst>
          </p:cNvPr>
          <p:cNvSpPr txBox="1">
            <a:spLocks/>
          </p:cNvSpPr>
          <p:nvPr/>
        </p:nvSpPr>
        <p:spPr>
          <a:xfrm>
            <a:off x="5246911" y="5333538"/>
            <a:ext cx="1071812" cy="50930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3200" dirty="0">
                <a:solidFill>
                  <a:srgbClr val="C00000"/>
                </a:solidFill>
              </a:rPr>
              <a:t>0</a:t>
            </a:r>
            <a:r>
              <a:rPr lang="vi-VN" sz="3200" dirty="0">
                <a:solidFill>
                  <a:srgbClr val="C00000"/>
                </a:solidFill>
              </a:rPr>
              <a:t>7</a:t>
            </a:r>
            <a:endParaRPr lang="es-ES_tradnl" sz="3200" dirty="0">
              <a:solidFill>
                <a:srgbClr val="C00000"/>
              </a:solidFill>
            </a:endParaRPr>
          </a:p>
        </p:txBody>
      </p:sp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60C903AF-673B-49FD-BF4A-4F9B0F758522}"/>
              </a:ext>
            </a:extLst>
          </p:cNvPr>
          <p:cNvSpPr txBox="1">
            <a:spLocks/>
          </p:cNvSpPr>
          <p:nvPr/>
        </p:nvSpPr>
        <p:spPr>
          <a:xfrm>
            <a:off x="6318724" y="5851802"/>
            <a:ext cx="935009" cy="50930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3200" dirty="0">
                <a:solidFill>
                  <a:srgbClr val="C00000"/>
                </a:solidFill>
              </a:rPr>
              <a:t>0</a:t>
            </a:r>
            <a:r>
              <a:rPr lang="vi-VN" sz="3200" dirty="0">
                <a:solidFill>
                  <a:srgbClr val="C00000"/>
                </a:solidFill>
              </a:rPr>
              <a:t>8</a:t>
            </a:r>
            <a:endParaRPr lang="es-ES_tradnl" sz="3200" dirty="0">
              <a:solidFill>
                <a:srgbClr val="C00000"/>
              </a:solidFill>
            </a:endParaRPr>
          </a:p>
        </p:txBody>
      </p:sp>
      <p:sp>
        <p:nvSpPr>
          <p:cNvPr id="26" name="Marcador de texto 5">
            <a:extLst>
              <a:ext uri="{FF2B5EF4-FFF2-40B4-BE49-F238E27FC236}">
                <a16:creationId xmlns:a16="http://schemas.microsoft.com/office/drawing/2014/main" id="{E803A2B5-C4DA-4750-9F59-1C93964E3BB9}"/>
              </a:ext>
            </a:extLst>
          </p:cNvPr>
          <p:cNvSpPr txBox="1">
            <a:spLocks/>
          </p:cNvSpPr>
          <p:nvPr/>
        </p:nvSpPr>
        <p:spPr>
          <a:xfrm>
            <a:off x="916051" y="5356307"/>
            <a:ext cx="4400099" cy="33997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vi-VN" sz="2667" b="1" dirty="0">
                <a:solidFill>
                  <a:srgbClr val="777777"/>
                </a:solidFill>
                <a:latin typeface="Lato" panose="020B0604020202020204"/>
              </a:rPr>
              <a:t>Launch</a:t>
            </a:r>
            <a:endParaRPr lang="vi-VN" sz="2667" dirty="0">
              <a:solidFill>
                <a:srgbClr val="777777"/>
              </a:solidFill>
              <a:latin typeface="Lato" panose="020B0604020202020204"/>
            </a:endParaRPr>
          </a:p>
        </p:txBody>
      </p:sp>
      <p:sp>
        <p:nvSpPr>
          <p:cNvPr id="28" name="Marcador de texto 5">
            <a:extLst>
              <a:ext uri="{FF2B5EF4-FFF2-40B4-BE49-F238E27FC236}">
                <a16:creationId xmlns:a16="http://schemas.microsoft.com/office/drawing/2014/main" id="{9531A47F-D4FA-455E-A879-058474FFD512}"/>
              </a:ext>
            </a:extLst>
          </p:cNvPr>
          <p:cNvSpPr txBox="1">
            <a:spLocks/>
          </p:cNvSpPr>
          <p:nvPr/>
        </p:nvSpPr>
        <p:spPr>
          <a:xfrm>
            <a:off x="7106722" y="5851801"/>
            <a:ext cx="3893180" cy="464888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vi-VN" sz="2667" b="1" dirty="0">
                <a:solidFill>
                  <a:srgbClr val="777777"/>
                </a:solidFill>
                <a:latin typeface="Lato" panose="020B0604020202020204"/>
              </a:rPr>
              <a:t>Monitoring</a:t>
            </a:r>
            <a:endParaRPr lang="vi-VN" sz="2667" dirty="0">
              <a:solidFill>
                <a:srgbClr val="777777"/>
              </a:solidFill>
              <a:latin typeface="Lato" panose="020B0604020202020204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ECE050-B692-40B1-B78C-6EB5D815BF9C}"/>
              </a:ext>
            </a:extLst>
          </p:cNvPr>
          <p:cNvCxnSpPr>
            <a:cxnSpLocks/>
          </p:cNvCxnSpPr>
          <p:nvPr/>
        </p:nvCxnSpPr>
        <p:spPr>
          <a:xfrm flipH="1">
            <a:off x="6248395" y="1856509"/>
            <a:ext cx="11725" cy="46920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8A2ABE6D-6C6D-49B0-BD48-FA9A9E440FF4}"/>
              </a:ext>
            </a:extLst>
          </p:cNvPr>
          <p:cNvSpPr txBox="1"/>
          <p:nvPr/>
        </p:nvSpPr>
        <p:spPr>
          <a:xfrm>
            <a:off x="0" y="6429687"/>
            <a:ext cx="268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1" dirty="0"/>
              <a:t>Find Me/FPT University</a:t>
            </a:r>
          </a:p>
        </p:txBody>
      </p:sp>
    </p:spTree>
    <p:extLst>
      <p:ext uri="{BB962C8B-B14F-4D97-AF65-F5344CB8AC3E}">
        <p14:creationId xmlns:p14="http://schemas.microsoft.com/office/powerpoint/2010/main" val="1827709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682707" y="1365637"/>
            <a:ext cx="2004823" cy="3693319"/>
          </a:xfrm>
        </p:spPr>
        <p:txBody>
          <a:bodyPr/>
          <a:lstStyle/>
          <a:p>
            <a:r>
              <a:rPr lang="es-ES_tradnl" dirty="0"/>
              <a:t>5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1"/>
          </p:nvPr>
        </p:nvSpPr>
        <p:spPr>
          <a:xfrm>
            <a:off x="682707" y="3498004"/>
            <a:ext cx="8053365" cy="1242651"/>
          </a:xfrm>
        </p:spPr>
        <p:txBody>
          <a:bodyPr/>
          <a:lstStyle/>
          <a:p>
            <a:pPr algn="l"/>
            <a:r>
              <a:rPr lang="en-US" altLang="en-US" sz="5333" dirty="0">
                <a:solidFill>
                  <a:schemeClr val="accent5"/>
                </a:solidFill>
              </a:rPr>
              <a:t>Conclusion</a:t>
            </a:r>
            <a:endParaRPr lang="es-ES_tradnl" sz="5333" dirty="0">
              <a:solidFill>
                <a:schemeClr val="accent5"/>
              </a:solidFill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670984" y="3498004"/>
            <a:ext cx="369781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818B602-E6CE-4A97-9EED-306FF0CA114A}"/>
              </a:ext>
            </a:extLst>
          </p:cNvPr>
          <p:cNvSpPr txBox="1"/>
          <p:nvPr/>
        </p:nvSpPr>
        <p:spPr>
          <a:xfrm>
            <a:off x="0" y="6429687"/>
            <a:ext cx="268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1" dirty="0"/>
              <a:t>Find Me/FPT University</a:t>
            </a:r>
          </a:p>
        </p:txBody>
      </p:sp>
    </p:spTree>
    <p:extLst>
      <p:ext uri="{BB962C8B-B14F-4D97-AF65-F5344CB8AC3E}">
        <p14:creationId xmlns:p14="http://schemas.microsoft.com/office/powerpoint/2010/main" val="4005702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682706" y="392199"/>
            <a:ext cx="5823601" cy="796680"/>
          </a:xfrm>
        </p:spPr>
        <p:txBody>
          <a:bodyPr>
            <a:normAutofit fontScale="70000" lnSpcReduction="20000"/>
          </a:bodyPr>
          <a:lstStyle/>
          <a:p>
            <a:r>
              <a:rPr lang="es-ES_tradnl" dirty="0"/>
              <a:t>05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1"/>
          </p:nvPr>
        </p:nvSpPr>
        <p:spPr>
          <a:xfrm>
            <a:off x="670983" y="811827"/>
            <a:ext cx="9290333" cy="564619"/>
          </a:xfrm>
        </p:spPr>
        <p:txBody>
          <a:bodyPr>
            <a:normAutofit fontScale="92500" lnSpcReduction="10000"/>
          </a:bodyPr>
          <a:lstStyle/>
          <a:p>
            <a:r>
              <a:rPr lang="en-US" sz="4267" dirty="0">
                <a:solidFill>
                  <a:schemeClr val="accent5"/>
                </a:solidFill>
                <a:latin typeface="Cambria" panose="02040503050406030204" pitchFamily="18" charset="0"/>
              </a:rPr>
              <a:t>Conclusion</a:t>
            </a:r>
          </a:p>
          <a:p>
            <a:endParaRPr lang="es-ES_tradnl" sz="4267" dirty="0">
              <a:latin typeface="Cambria" panose="02040503050406030204" pitchFamily="18" charset="0"/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670985" y="813912"/>
            <a:ext cx="11042649" cy="0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EEA441-638E-466A-A886-8F8C5410F4CF}"/>
              </a:ext>
            </a:extLst>
          </p:cNvPr>
          <p:cNvSpPr txBox="1"/>
          <p:nvPr/>
        </p:nvSpPr>
        <p:spPr>
          <a:xfrm>
            <a:off x="605085" y="1598507"/>
            <a:ext cx="1104264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/>
              <a:t>We know that there are a lot of people who’s very busy, so they sometimes forget or drop their personal item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/>
              <a:t>Find Me is made for find and return </a:t>
            </a:r>
            <a:r>
              <a:rPr lang="en-US" sz="2800" dirty="0" err="1"/>
              <a:t>everythings</a:t>
            </a:r>
            <a:r>
              <a:rPr lang="en-US" sz="2800" dirty="0"/>
              <a:t> by connect people, then give a solution to help them find their things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 err="1"/>
              <a:t>FindMe</a:t>
            </a:r>
            <a:r>
              <a:rPr lang="en-US" sz="2800" dirty="0"/>
              <a:t> is FREE!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BD66C96-024D-4EB4-87DC-7F1FBC578D9C}"/>
              </a:ext>
            </a:extLst>
          </p:cNvPr>
          <p:cNvSpPr txBox="1"/>
          <p:nvPr/>
        </p:nvSpPr>
        <p:spPr>
          <a:xfrm>
            <a:off x="0" y="6429687"/>
            <a:ext cx="268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1" dirty="0"/>
              <a:t>Find Me/FPT University</a:t>
            </a:r>
          </a:p>
        </p:txBody>
      </p:sp>
    </p:spTree>
    <p:extLst>
      <p:ext uri="{BB962C8B-B14F-4D97-AF65-F5344CB8AC3E}">
        <p14:creationId xmlns:p14="http://schemas.microsoft.com/office/powerpoint/2010/main" val="1435186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/>
          </p:nvPr>
        </p:nvSpPr>
        <p:spPr>
          <a:xfrm>
            <a:off x="670984" y="811827"/>
            <a:ext cx="7101417" cy="564619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4267" dirty="0">
                <a:solidFill>
                  <a:srgbClr val="C00000"/>
                </a:solidFill>
                <a:latin typeface="Cambria" panose="02040503050406030204" pitchFamily="18" charset="0"/>
              </a:rPr>
              <a:t>References</a:t>
            </a:r>
            <a:endParaRPr lang="es-ES_tradnl" sz="4267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670985" y="813912"/>
            <a:ext cx="11042649" cy="0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3"/>
          <p:cNvSpPr txBox="1">
            <a:spLocks/>
          </p:cNvSpPr>
          <p:nvPr/>
        </p:nvSpPr>
        <p:spPr>
          <a:xfrm>
            <a:off x="682707" y="1920181"/>
            <a:ext cx="11030927" cy="412081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549" indent="-36575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Cai"/>
                <a:ea typeface="Lato" panose="020B0604020202020204" charset="0"/>
                <a:cs typeface="Lato" panose="020B0604020202020204" charset="0"/>
              </a:rPr>
              <a:t>Slide template: inspired by </a:t>
            </a: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i"/>
                <a:ea typeface="Lato" panose="020B0604020202020204" charset="0"/>
                <a:cs typeface="Lato" panose="020B0604020202020204" charset="0"/>
                <a:hlinkClick r:id="rId2"/>
              </a:rPr>
              <a:t>http://www.free-power-point-templates.com</a:t>
            </a:r>
            <a:endParaRPr lang="en-US" sz="3200" i="1" dirty="0">
              <a:solidFill>
                <a:schemeClr val="tx1">
                  <a:lumMod val="50000"/>
                  <a:lumOff val="50000"/>
                </a:schemeClr>
              </a:solidFill>
              <a:latin typeface="Cai"/>
              <a:ea typeface="Lato" panose="020B0604020202020204" charset="0"/>
              <a:cs typeface="Lato" panose="020B0604020202020204" charset="0"/>
            </a:endParaRPr>
          </a:p>
          <a:p>
            <a:pPr marL="457549" indent="-36575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i"/>
                <a:ea typeface="Lato" panose="020B0604020202020204" charset="0"/>
                <a:cs typeface="Lato" panose="020B0604020202020204" charset="0"/>
              </a:rPr>
              <a:t>Slide instructor by Giao Lang</a:t>
            </a:r>
          </a:p>
          <a:p>
            <a:pPr marL="457549" indent="-36575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Cai"/>
                <a:ea typeface="Lato" panose="020B0604020202020204" charset="0"/>
                <a:cs typeface="Lato" panose="020B0604020202020204" charset="0"/>
              </a:rPr>
              <a:t>Mobile apps :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i"/>
                <a:ea typeface="Lato" panose="020B0604020202020204" charset="0"/>
                <a:cs typeface="Lato" panose="020B0604020202020204" charset="0"/>
              </a:rPr>
              <a:t>Chotot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Cai"/>
                <a:ea typeface="Lato" panose="020B0604020202020204" charset="0"/>
                <a:cs typeface="Lato" panose="020B0604020202020204" charset="0"/>
              </a:rPr>
              <a:t>, Grab,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i"/>
                <a:ea typeface="Lato" panose="020B0604020202020204" charset="0"/>
                <a:cs typeface="Lato" panose="020B0604020202020204" charset="0"/>
              </a:rPr>
              <a:t>Traista</a:t>
            </a:r>
            <a:b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Cai"/>
                <a:ea typeface="Lato" panose="020B0604020202020204" charset="0"/>
                <a:cs typeface="Lato" panose="020B0604020202020204" charset="0"/>
              </a:rPr>
            </a:b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Cai"/>
              <a:ea typeface="Lato" panose="020B0604020202020204" charset="0"/>
              <a:cs typeface="Lato" panose="020B0604020202020204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976909E-7064-4380-907B-1193BE6CB230}"/>
              </a:ext>
            </a:extLst>
          </p:cNvPr>
          <p:cNvSpPr txBox="1"/>
          <p:nvPr/>
        </p:nvSpPr>
        <p:spPr>
          <a:xfrm>
            <a:off x="0" y="6429687"/>
            <a:ext cx="268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1" dirty="0"/>
              <a:t>Find Me/FPT University</a:t>
            </a:r>
          </a:p>
        </p:txBody>
      </p:sp>
    </p:spTree>
    <p:extLst>
      <p:ext uri="{BB962C8B-B14F-4D97-AF65-F5344CB8AC3E}">
        <p14:creationId xmlns:p14="http://schemas.microsoft.com/office/powerpoint/2010/main" val="1404507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82715" y="4373220"/>
            <a:ext cx="11030927" cy="2861232"/>
          </a:xfrm>
        </p:spPr>
        <p:txBody>
          <a:bodyPr/>
          <a:lstStyle/>
          <a:p>
            <a:r>
              <a:rPr lang="es-ES_tradnl" sz="6400" dirty="0">
                <a:latin typeface="Cambria" panose="02040503050406030204" pitchFamily="18" charset="0"/>
                <a:ea typeface="Cambria" panose="02040503050406030204" pitchFamily="18" charset="0"/>
              </a:rPr>
              <a:t>THANK YOU</a:t>
            </a:r>
          </a:p>
          <a:p>
            <a:endParaRPr lang="vi-VN" dirty="0"/>
          </a:p>
        </p:txBody>
      </p:sp>
      <p:pic>
        <p:nvPicPr>
          <p:cNvPr id="4112" name="Picture 16" descr="Image result for q&amp;a transparent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821" y="1179709"/>
            <a:ext cx="3000696" cy="269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408" y="643180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67" dirty="0">
                <a:solidFill>
                  <a:srgbClr val="006979"/>
                </a:solidFill>
                <a:latin typeface="Calibri" panose="020F0502020204030204" pitchFamily="34" charset="0"/>
              </a:rPr>
              <a:t>Thanks to the Internet for the slide template and images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6307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2"/>
          </p:nvPr>
        </p:nvSpPr>
        <p:spPr>
          <a:xfrm>
            <a:off x="3401076" y="2368405"/>
            <a:ext cx="2554248" cy="339972"/>
          </a:xfrm>
        </p:spPr>
        <p:txBody>
          <a:bodyPr>
            <a:normAutofit fontScale="77500" lnSpcReduction="20000"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01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1210563" y="2380423"/>
            <a:ext cx="4055356" cy="33997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s-ES_tradnl" sz="3201" dirty="0" err="1">
                <a:solidFill>
                  <a:srgbClr val="0070C0"/>
                </a:solidFill>
              </a:rPr>
              <a:t>Background</a:t>
            </a:r>
            <a:endParaRPr lang="es-ES_tradnl" sz="3201" dirty="0">
              <a:solidFill>
                <a:srgbClr val="0070C0"/>
              </a:solidFill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s-ES_tradnl" sz="480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Agenda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3453132" y="3786214"/>
            <a:ext cx="2554248" cy="339972"/>
          </a:xfrm>
        </p:spPr>
        <p:txBody>
          <a:bodyPr>
            <a:normAutofit fontScale="77500" lnSpcReduction="20000"/>
          </a:bodyPr>
          <a:lstStyle/>
          <a:p>
            <a:r>
              <a:rPr lang="es-ES_tradnl" dirty="0">
                <a:solidFill>
                  <a:srgbClr val="CC0066"/>
                </a:solidFill>
              </a:rPr>
              <a:t>03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7"/>
          </p:nvPr>
        </p:nvSpPr>
        <p:spPr>
          <a:xfrm>
            <a:off x="804413" y="3788027"/>
            <a:ext cx="4400099" cy="33997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altLang="en-US" sz="3200" dirty="0">
                <a:solidFill>
                  <a:srgbClr val="CC0066"/>
                </a:solidFill>
              </a:rPr>
              <a:t>Basic Layouts</a:t>
            </a:r>
            <a:endParaRPr lang="es-ES_tradnl" sz="3201" dirty="0">
              <a:solidFill>
                <a:srgbClr val="CC0066"/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>
          <a:xfrm>
            <a:off x="6260119" y="3012829"/>
            <a:ext cx="2554248" cy="339972"/>
          </a:xfrm>
        </p:spPr>
        <p:txBody>
          <a:bodyPr>
            <a:normAutofit fontScale="77500" lnSpcReduction="20000"/>
          </a:bodyPr>
          <a:lstStyle/>
          <a:p>
            <a:r>
              <a:rPr lang="es-ES_tradnl" dirty="0">
                <a:solidFill>
                  <a:srgbClr val="FF5050"/>
                </a:solidFill>
              </a:rPr>
              <a:t>02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9"/>
          </p:nvPr>
        </p:nvSpPr>
        <p:spPr>
          <a:xfrm>
            <a:off x="6968177" y="2771698"/>
            <a:ext cx="4357992" cy="797633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altLang="en-US" sz="3201" dirty="0">
                <a:solidFill>
                  <a:srgbClr val="FF5050"/>
                </a:solidFill>
              </a:rPr>
              <a:t>Operational Concepts </a:t>
            </a:r>
          </a:p>
          <a:p>
            <a:pPr algn="l"/>
            <a:r>
              <a:rPr lang="en-US" altLang="en-US" sz="3201" dirty="0">
                <a:solidFill>
                  <a:srgbClr val="FF5050"/>
                </a:solidFill>
              </a:rPr>
              <a:t>(What is it?)</a:t>
            </a:r>
            <a:endParaRPr lang="es-ES_tradnl" sz="3201" dirty="0">
              <a:solidFill>
                <a:srgbClr val="FF5050"/>
              </a:solidFill>
            </a:endParaRP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2"/>
          </p:nvPr>
        </p:nvSpPr>
        <p:spPr>
          <a:xfrm>
            <a:off x="4205076" y="4478374"/>
            <a:ext cx="2554248" cy="339972"/>
          </a:xfrm>
        </p:spPr>
        <p:txBody>
          <a:bodyPr>
            <a:normAutofit fontScale="77500" lnSpcReduction="20000"/>
          </a:bodyPr>
          <a:lstStyle/>
          <a:p>
            <a:r>
              <a:rPr lang="es-ES_tradnl" dirty="0">
                <a:solidFill>
                  <a:schemeClr val="bg1">
                    <a:lumMod val="65000"/>
                  </a:schemeClr>
                </a:solidFill>
              </a:rPr>
              <a:t>04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3"/>
          </p:nvPr>
        </p:nvSpPr>
        <p:spPr>
          <a:xfrm>
            <a:off x="4511329" y="4476561"/>
            <a:ext cx="4913697" cy="33997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altLang="en-US" sz="3201" dirty="0">
                <a:solidFill>
                  <a:schemeClr val="bg1">
                    <a:lumMod val="65000"/>
                  </a:schemeClr>
                </a:solidFill>
              </a:rPr>
              <a:t>Lifecycle Plan</a:t>
            </a:r>
            <a:endParaRPr lang="es-ES_tradnl" sz="320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/>
          </p:nvPr>
        </p:nvSpPr>
        <p:spPr>
          <a:xfrm>
            <a:off x="5567192" y="5095809"/>
            <a:ext cx="2554248" cy="339972"/>
          </a:xfrm>
        </p:spPr>
        <p:txBody>
          <a:bodyPr>
            <a:normAutofit fontScale="77500" lnSpcReduction="20000"/>
          </a:bodyPr>
          <a:lstStyle/>
          <a:p>
            <a:r>
              <a:rPr lang="es-ES_tradnl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25"/>
          </p:nvPr>
        </p:nvSpPr>
        <p:spPr>
          <a:xfrm>
            <a:off x="3453132" y="5110058"/>
            <a:ext cx="4228120" cy="339972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s-ES_tradnl" sz="3201" dirty="0" err="1">
                <a:solidFill>
                  <a:schemeClr val="accent5"/>
                </a:solidFill>
              </a:rPr>
              <a:t>Conclusion</a:t>
            </a:r>
            <a:endParaRPr lang="es-ES_tradnl" sz="3201" dirty="0">
              <a:solidFill>
                <a:schemeClr val="accent5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C96E7B9A-10A4-4D75-AA7D-FCE8A2235298}"/>
              </a:ext>
            </a:extLst>
          </p:cNvPr>
          <p:cNvSpPr txBox="1"/>
          <p:nvPr/>
        </p:nvSpPr>
        <p:spPr>
          <a:xfrm>
            <a:off x="0" y="6429687"/>
            <a:ext cx="268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1" dirty="0"/>
              <a:t>Find Me/FPT University</a:t>
            </a:r>
          </a:p>
        </p:txBody>
      </p:sp>
    </p:spTree>
    <p:extLst>
      <p:ext uri="{BB962C8B-B14F-4D97-AF65-F5344CB8AC3E}">
        <p14:creationId xmlns:p14="http://schemas.microsoft.com/office/powerpoint/2010/main" val="3527092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97823" y="1022559"/>
            <a:ext cx="7084924" cy="4827868"/>
          </a:xfrm>
          <a:prstGeom prst="rect">
            <a:avLst/>
          </a:prstGeom>
          <a:blipFill dpi="0" rotWithShape="1">
            <a:blip r:embed="rId2">
              <a:alphaModFix amt="38000"/>
            </a:blip>
            <a:srcRect/>
            <a:stretch>
              <a:fillRect/>
            </a:stretch>
          </a:blip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01F9C32F-B92F-4CB3-BED8-9721570D36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2366" y="1820640"/>
            <a:ext cx="2976777" cy="2769989"/>
          </a:xfrm>
        </p:spPr>
        <p:txBody>
          <a:bodyPr/>
          <a:lstStyle/>
          <a:p>
            <a:r>
              <a:rPr lang="es-ES_tradnl" dirty="0"/>
              <a:t>01</a:t>
            </a:r>
          </a:p>
        </p:txBody>
      </p:sp>
      <p:sp>
        <p:nvSpPr>
          <p:cNvPr id="5" name="Marcador de texto 15">
            <a:extLst>
              <a:ext uri="{FF2B5EF4-FFF2-40B4-BE49-F238E27FC236}">
                <a16:creationId xmlns:a16="http://schemas.microsoft.com/office/drawing/2014/main" id="{DF85F9DA-5DB5-4009-8422-32843235F71E}"/>
              </a:ext>
            </a:extLst>
          </p:cNvPr>
          <p:cNvSpPr txBox="1">
            <a:spLocks/>
          </p:cNvSpPr>
          <p:nvPr/>
        </p:nvSpPr>
        <p:spPr>
          <a:xfrm>
            <a:off x="492366" y="3419916"/>
            <a:ext cx="4030473" cy="93198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7200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667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4000" dirty="0">
                <a:solidFill>
                  <a:srgbClr val="0070C0"/>
                </a:solidFill>
              </a:rPr>
              <a:t>Background</a:t>
            </a:r>
          </a:p>
          <a:p>
            <a:pPr algn="l"/>
            <a:endParaRPr lang="es-ES_tradnl" sz="4000" dirty="0">
              <a:solidFill>
                <a:srgbClr val="00B050"/>
              </a:solidFill>
            </a:endParaRPr>
          </a:p>
        </p:txBody>
      </p:sp>
      <p:cxnSp>
        <p:nvCxnSpPr>
          <p:cNvPr id="7" name="Conector recto 8">
            <a:extLst>
              <a:ext uri="{FF2B5EF4-FFF2-40B4-BE49-F238E27FC236}">
                <a16:creationId xmlns:a16="http://schemas.microsoft.com/office/drawing/2014/main" id="{FFECFCB8-85AC-4EAF-AA8C-68BA530AF50A}"/>
              </a:ext>
            </a:extLst>
          </p:cNvPr>
          <p:cNvCxnSpPr/>
          <p:nvPr/>
        </p:nvCxnSpPr>
        <p:spPr>
          <a:xfrm>
            <a:off x="483574" y="3419916"/>
            <a:ext cx="3835432" cy="0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847CFF2A-C301-4FD9-87A9-70871F7EB71C}"/>
              </a:ext>
            </a:extLst>
          </p:cNvPr>
          <p:cNvSpPr txBox="1"/>
          <p:nvPr/>
        </p:nvSpPr>
        <p:spPr>
          <a:xfrm>
            <a:off x="0" y="6429687"/>
            <a:ext cx="268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1" dirty="0"/>
              <a:t>Find Me/FPT University</a:t>
            </a:r>
          </a:p>
        </p:txBody>
      </p:sp>
    </p:spTree>
    <p:extLst>
      <p:ext uri="{BB962C8B-B14F-4D97-AF65-F5344CB8AC3E}">
        <p14:creationId xmlns:p14="http://schemas.microsoft.com/office/powerpoint/2010/main" val="1149075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2090AB-3A6F-4296-BD79-E19D8DBC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79" y="1263951"/>
            <a:ext cx="5740519" cy="2389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D2B28-884D-4EB1-8643-94264A0C8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253" y="1263951"/>
            <a:ext cx="5740516" cy="2396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1D03F1-E2A8-4DEF-91B4-E52B0FF4F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325" y="3864305"/>
            <a:ext cx="6399347" cy="2846605"/>
          </a:xfrm>
          <a:prstGeom prst="rect">
            <a:avLst/>
          </a:prstGeom>
        </p:spPr>
      </p:pic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D1F83590-A6CC-44B0-9D6B-07234CBE1B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5827" y="314817"/>
            <a:ext cx="3993660" cy="597510"/>
          </a:xfrm>
        </p:spPr>
        <p:txBody>
          <a:bodyPr>
            <a:normAutofit fontScale="25000" lnSpcReduction="20000"/>
          </a:bodyPr>
          <a:lstStyle/>
          <a:p>
            <a:r>
              <a:rPr lang="es-ES_tradnl" dirty="0"/>
              <a:t>01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14CD1CC1-8681-4BB2-9C6E-049E3FD719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7035" y="629538"/>
            <a:ext cx="2518049" cy="423464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3200" dirty="0">
                <a:solidFill>
                  <a:srgbClr val="0070C0"/>
                </a:solidFill>
                <a:latin typeface="Cambria" panose="02040503050406030204" pitchFamily="18" charset="0"/>
              </a:rPr>
              <a:t>Background</a:t>
            </a:r>
            <a:endParaRPr lang="es-ES_tradnl" sz="32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cxnSp>
        <p:nvCxnSpPr>
          <p:cNvPr id="16" name="Conector recto 8">
            <a:extLst>
              <a:ext uri="{FF2B5EF4-FFF2-40B4-BE49-F238E27FC236}">
                <a16:creationId xmlns:a16="http://schemas.microsoft.com/office/drawing/2014/main" id="{1D26978A-06DE-4873-BB3D-A47D48CEDD69}"/>
              </a:ext>
            </a:extLst>
          </p:cNvPr>
          <p:cNvCxnSpPr>
            <a:cxnSpLocks/>
          </p:cNvCxnSpPr>
          <p:nvPr/>
        </p:nvCxnSpPr>
        <p:spPr>
          <a:xfrm flipV="1">
            <a:off x="557036" y="627524"/>
            <a:ext cx="2380602" cy="3579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FBEEE38-F819-4DA5-BA45-24E3E1B8CA2D}"/>
              </a:ext>
            </a:extLst>
          </p:cNvPr>
          <p:cNvSpPr txBox="1"/>
          <p:nvPr/>
        </p:nvSpPr>
        <p:spPr>
          <a:xfrm>
            <a:off x="0" y="6429687"/>
            <a:ext cx="268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1" dirty="0"/>
              <a:t>Find Me/FPT University</a:t>
            </a:r>
          </a:p>
        </p:txBody>
      </p:sp>
    </p:spTree>
    <p:extLst>
      <p:ext uri="{BB962C8B-B14F-4D97-AF65-F5344CB8AC3E}">
        <p14:creationId xmlns:p14="http://schemas.microsoft.com/office/powerpoint/2010/main" val="2558346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557972-0F52-4D91-A2A3-EFEA05180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888" y="167998"/>
            <a:ext cx="6100285" cy="2833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FF7B43-7204-4425-97B3-8B5C5E1BE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27" y="3175653"/>
            <a:ext cx="6295846" cy="3254034"/>
          </a:xfrm>
          <a:prstGeom prst="rect">
            <a:avLst/>
          </a:prstGeom>
        </p:spPr>
      </p:pic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FB67A0EC-0CA9-4D9A-9FD2-EF30D1164C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5827" y="314817"/>
            <a:ext cx="3993660" cy="597510"/>
          </a:xfrm>
        </p:spPr>
        <p:txBody>
          <a:bodyPr>
            <a:normAutofit fontScale="25000" lnSpcReduction="20000"/>
          </a:bodyPr>
          <a:lstStyle/>
          <a:p>
            <a:r>
              <a:rPr lang="es-ES_tradnl" dirty="0"/>
              <a:t>01</a:t>
            </a:r>
          </a:p>
        </p:txBody>
      </p:sp>
      <p:sp>
        <p:nvSpPr>
          <p:cNvPr id="6" name="Marcador de texto 15">
            <a:extLst>
              <a:ext uri="{FF2B5EF4-FFF2-40B4-BE49-F238E27FC236}">
                <a16:creationId xmlns:a16="http://schemas.microsoft.com/office/drawing/2014/main" id="{936F2D14-590D-457E-B539-364CA1844A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7035" y="629538"/>
            <a:ext cx="2518049" cy="423464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3200" dirty="0">
                <a:solidFill>
                  <a:srgbClr val="0070C0"/>
                </a:solidFill>
                <a:latin typeface="Cambria" panose="02040503050406030204" pitchFamily="18" charset="0"/>
              </a:rPr>
              <a:t>Background</a:t>
            </a:r>
            <a:endParaRPr lang="es-ES_tradnl" sz="32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cxnSp>
        <p:nvCxnSpPr>
          <p:cNvPr id="8" name="Conector recto 8">
            <a:extLst>
              <a:ext uri="{FF2B5EF4-FFF2-40B4-BE49-F238E27FC236}">
                <a16:creationId xmlns:a16="http://schemas.microsoft.com/office/drawing/2014/main" id="{67863315-27FC-439D-8F64-EC5BCE3132AD}"/>
              </a:ext>
            </a:extLst>
          </p:cNvPr>
          <p:cNvCxnSpPr>
            <a:cxnSpLocks/>
          </p:cNvCxnSpPr>
          <p:nvPr/>
        </p:nvCxnSpPr>
        <p:spPr>
          <a:xfrm flipV="1">
            <a:off x="557036" y="627524"/>
            <a:ext cx="2380602" cy="3579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8C8C0A3-2A78-438D-B29F-D9934B137978}"/>
              </a:ext>
            </a:extLst>
          </p:cNvPr>
          <p:cNvSpPr txBox="1"/>
          <p:nvPr/>
        </p:nvSpPr>
        <p:spPr>
          <a:xfrm>
            <a:off x="0" y="6429687"/>
            <a:ext cx="268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1" dirty="0"/>
              <a:t>Find Me/FPT University</a:t>
            </a:r>
          </a:p>
        </p:txBody>
      </p:sp>
    </p:spTree>
    <p:extLst>
      <p:ext uri="{BB962C8B-B14F-4D97-AF65-F5344CB8AC3E}">
        <p14:creationId xmlns:p14="http://schemas.microsoft.com/office/powerpoint/2010/main" val="2525999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670985" y="184039"/>
            <a:ext cx="5823601" cy="796680"/>
          </a:xfrm>
        </p:spPr>
        <p:txBody>
          <a:bodyPr>
            <a:normAutofit fontScale="70000" lnSpcReduction="20000"/>
          </a:bodyPr>
          <a:lstStyle/>
          <a:p>
            <a:r>
              <a:rPr lang="es-ES_tradnl" dirty="0"/>
              <a:t>01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1"/>
          </p:nvPr>
        </p:nvSpPr>
        <p:spPr>
          <a:xfrm>
            <a:off x="670984" y="811827"/>
            <a:ext cx="7101417" cy="564619"/>
          </a:xfrm>
        </p:spPr>
        <p:txBody>
          <a:bodyPr>
            <a:normAutofit fontScale="92500" lnSpcReduction="10000"/>
          </a:bodyPr>
          <a:lstStyle/>
          <a:p>
            <a:r>
              <a:rPr lang="es-ES_tradnl" sz="4267" dirty="0">
                <a:solidFill>
                  <a:srgbClr val="0070C0"/>
                </a:solidFill>
                <a:latin typeface="Cambria" panose="02040503050406030204" pitchFamily="18" charset="0"/>
              </a:rPr>
              <a:t>Background</a:t>
            </a:r>
          </a:p>
          <a:p>
            <a:endParaRPr lang="es-ES_tradnl" sz="4267" dirty="0">
              <a:latin typeface="Cambria" panose="02040503050406030204" pitchFamily="18" charset="0"/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670985" y="813912"/>
            <a:ext cx="11042649" cy="0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3"/>
          <p:cNvSpPr txBox="1">
            <a:spLocks/>
          </p:cNvSpPr>
          <p:nvPr/>
        </p:nvSpPr>
        <p:spPr>
          <a:xfrm>
            <a:off x="580537" y="1590248"/>
            <a:ext cx="11030927" cy="412081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549" indent="-36575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-US" sz="3200" dirty="0">
                <a:latin typeface="Cai"/>
                <a:ea typeface="Lato" panose="020B0604020202020204" charset="0"/>
                <a:cs typeface="Lato" panose="020B0604020202020204" charset="0"/>
              </a:rPr>
              <a:t>Currently, busy work, hustle life makes people tend to "run away" - just joking, that is because they are too in a hurry to sometimes forget or drop things in public. We saw that so we decided to create a generic app for users to use to aid with search.</a:t>
            </a:r>
          </a:p>
          <a:p>
            <a:pPr marL="457549" indent="-36575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-US" sz="3200" dirty="0" err="1">
                <a:latin typeface="Cai"/>
                <a:ea typeface="Lato" panose="020B0604020202020204" charset="0"/>
                <a:cs typeface="Lato" panose="020B0604020202020204" charset="0"/>
              </a:rPr>
              <a:t>FindMe's</a:t>
            </a:r>
            <a:r>
              <a:rPr lang="en-US" sz="3200" dirty="0">
                <a:latin typeface="Cai"/>
                <a:ea typeface="Lato" panose="020B0604020202020204" charset="0"/>
                <a:cs typeface="Lato" panose="020B0604020202020204" charset="0"/>
              </a:rPr>
              <a:t> purpose is to help us have an application that can connect a lost and retrieved person. When you find or lose an item and you want to publish an item, where to search, this is the purpose of the application created.</a:t>
            </a:r>
          </a:p>
          <a:p>
            <a:pPr marL="457549" indent="-36575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b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Cai"/>
                <a:ea typeface="Lato" panose="020B0604020202020204" charset="0"/>
                <a:cs typeface="Lato" panose="020B0604020202020204" charset="0"/>
              </a:rPr>
            </a:b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Cai"/>
              <a:ea typeface="Lato" panose="020B0604020202020204" charset="0"/>
              <a:cs typeface="Lato" panose="020B0604020202020204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8E0A8980-27A5-4A03-8DFB-21251A968ECF}"/>
              </a:ext>
            </a:extLst>
          </p:cNvPr>
          <p:cNvSpPr txBox="1"/>
          <p:nvPr/>
        </p:nvSpPr>
        <p:spPr>
          <a:xfrm>
            <a:off x="0" y="6429687"/>
            <a:ext cx="268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1" dirty="0"/>
              <a:t>Find Me/FPT University</a:t>
            </a:r>
          </a:p>
        </p:txBody>
      </p:sp>
    </p:spTree>
    <p:extLst>
      <p:ext uri="{BB962C8B-B14F-4D97-AF65-F5344CB8AC3E}">
        <p14:creationId xmlns:p14="http://schemas.microsoft.com/office/powerpoint/2010/main" val="2763747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682707" y="1365637"/>
            <a:ext cx="4007507" cy="3693191"/>
          </a:xfrm>
        </p:spPr>
        <p:txBody>
          <a:bodyPr/>
          <a:lstStyle/>
          <a:p>
            <a:r>
              <a:rPr lang="es-ES_tradnl" dirty="0"/>
              <a:t>02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1"/>
          </p:nvPr>
        </p:nvSpPr>
        <p:spPr>
          <a:xfrm>
            <a:off x="682706" y="3498004"/>
            <a:ext cx="11166111" cy="1242651"/>
          </a:xfrm>
        </p:spPr>
        <p:txBody>
          <a:bodyPr/>
          <a:lstStyle/>
          <a:p>
            <a:pPr algn="l"/>
            <a:r>
              <a:rPr lang="en-US" altLang="en-US" sz="5333" dirty="0">
                <a:solidFill>
                  <a:srgbClr val="FF0000"/>
                </a:solidFill>
              </a:rPr>
              <a:t>Operational Concepts (What is it?)</a:t>
            </a:r>
            <a:endParaRPr lang="es-ES_tradnl" sz="5333" dirty="0">
              <a:solidFill>
                <a:srgbClr val="FF0000"/>
              </a:solidFill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670984" y="3498004"/>
            <a:ext cx="1117783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F879EBDC-A567-42DA-B6AB-75155C3E69C4}"/>
              </a:ext>
            </a:extLst>
          </p:cNvPr>
          <p:cNvSpPr txBox="1"/>
          <p:nvPr/>
        </p:nvSpPr>
        <p:spPr>
          <a:xfrm>
            <a:off x="0" y="6429687"/>
            <a:ext cx="268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1" dirty="0"/>
              <a:t>Find Me/FPT University</a:t>
            </a:r>
          </a:p>
        </p:txBody>
      </p:sp>
    </p:spTree>
    <p:extLst>
      <p:ext uri="{BB962C8B-B14F-4D97-AF65-F5344CB8AC3E}">
        <p14:creationId xmlns:p14="http://schemas.microsoft.com/office/powerpoint/2010/main" val="401427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682706" y="392199"/>
            <a:ext cx="5823601" cy="796680"/>
          </a:xfrm>
        </p:spPr>
        <p:txBody>
          <a:bodyPr>
            <a:normAutofit fontScale="70000" lnSpcReduction="20000"/>
          </a:bodyPr>
          <a:lstStyle/>
          <a:p>
            <a:r>
              <a:rPr lang="es-ES_tradnl" dirty="0"/>
              <a:t>02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1"/>
          </p:nvPr>
        </p:nvSpPr>
        <p:spPr>
          <a:xfrm>
            <a:off x="670983" y="811827"/>
            <a:ext cx="9290333" cy="564619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4267" dirty="0">
                <a:solidFill>
                  <a:srgbClr val="FF0000"/>
                </a:solidFill>
                <a:latin typeface="Cambria" panose="02040503050406030204" pitchFamily="18" charset="0"/>
              </a:rPr>
              <a:t>Operational Concepts (What is it?)</a:t>
            </a:r>
            <a:endParaRPr lang="es-ES_tradnl" sz="4267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670985" y="813912"/>
            <a:ext cx="11042649" cy="0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A3A9693-4B6C-4120-8D56-3E542CF015A9}"/>
              </a:ext>
            </a:extLst>
          </p:cNvPr>
          <p:cNvSpPr/>
          <p:nvPr/>
        </p:nvSpPr>
        <p:spPr>
          <a:xfrm>
            <a:off x="7574041" y="5348370"/>
            <a:ext cx="2886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</a:rPr>
              <a:t>Return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4B17D4-B2FC-41FF-905C-BB8B037706A2}"/>
              </a:ext>
            </a:extLst>
          </p:cNvPr>
          <p:cNvSpPr/>
          <p:nvPr/>
        </p:nvSpPr>
        <p:spPr>
          <a:xfrm>
            <a:off x="2151370" y="5255214"/>
            <a:ext cx="2886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</a:rPr>
              <a:t>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CF414-C6F1-435E-AACE-5AE44AEF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336" y="2095382"/>
            <a:ext cx="4490336" cy="28696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433DF-E568-4407-A4A1-6C62113BE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06" y="1701501"/>
            <a:ext cx="5754420" cy="3423880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B5B53B4-F5B0-4CEF-ADC1-078D6E4EEF50}"/>
              </a:ext>
            </a:extLst>
          </p:cNvPr>
          <p:cNvSpPr txBox="1"/>
          <p:nvPr/>
        </p:nvSpPr>
        <p:spPr>
          <a:xfrm>
            <a:off x="0" y="6429687"/>
            <a:ext cx="268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1" dirty="0"/>
              <a:t>Find Me/FPT University</a:t>
            </a:r>
          </a:p>
        </p:txBody>
      </p:sp>
    </p:spTree>
    <p:extLst>
      <p:ext uri="{BB962C8B-B14F-4D97-AF65-F5344CB8AC3E}">
        <p14:creationId xmlns:p14="http://schemas.microsoft.com/office/powerpoint/2010/main" val="1578732699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772</Words>
  <Application>Microsoft Office PowerPoint</Application>
  <PresentationFormat>Màn hình rộng</PresentationFormat>
  <Paragraphs>212</Paragraphs>
  <Slides>26</Slides>
  <Notes>20</Notes>
  <HiddenSlides>0</HiddenSlides>
  <MMClips>0</MMClips>
  <ScaleCrop>false</ScaleCrop>
  <HeadingPairs>
    <vt:vector size="8" baseType="variant">
      <vt:variant>
        <vt:lpstr>Phông được Dùng</vt:lpstr>
      </vt:variant>
      <vt:variant>
        <vt:i4>10</vt:i4>
      </vt:variant>
      <vt:variant>
        <vt:lpstr>Chủ đề</vt:lpstr>
      </vt:variant>
      <vt:variant>
        <vt:i4>1</vt:i4>
      </vt:variant>
      <vt:variant>
        <vt:lpstr>Máy chủ nhúng OLE</vt:lpstr>
      </vt:variant>
      <vt:variant>
        <vt:i4>0</vt:i4>
      </vt:variant>
      <vt:variant>
        <vt:lpstr>Tiêu đề Bản chiếu</vt:lpstr>
      </vt:variant>
      <vt:variant>
        <vt:i4>26</vt:i4>
      </vt:variant>
    </vt:vector>
  </HeadingPairs>
  <TitlesOfParts>
    <vt:vector size="37" baseType="lpstr">
      <vt:lpstr>Cai</vt:lpstr>
      <vt:lpstr>Helvetica Neue</vt:lpstr>
      <vt:lpstr>Lato</vt:lpstr>
      <vt:lpstr>Oswald Regular</vt:lpstr>
      <vt:lpstr>Raleway Black</vt:lpstr>
      <vt:lpstr>Arial</vt:lpstr>
      <vt:lpstr>Calibri</vt:lpstr>
      <vt:lpstr>Calibri Light</vt:lpstr>
      <vt:lpstr>Cambria</vt:lpstr>
      <vt:lpstr>Times New Roman</vt:lpstr>
      <vt:lpstr>Chủ đề Office</vt:lpstr>
      <vt:lpstr>Find 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Me</dc:title>
  <dc:creator>Trúc</dc:creator>
  <cp:lastModifiedBy>Trúc</cp:lastModifiedBy>
  <cp:revision>45</cp:revision>
  <dcterms:created xsi:type="dcterms:W3CDTF">2020-09-27T12:01:11Z</dcterms:created>
  <dcterms:modified xsi:type="dcterms:W3CDTF">2020-09-29T06:32:37Z</dcterms:modified>
</cp:coreProperties>
</file>